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18"/>
  </p:notesMasterIdLst>
  <p:handoutMasterIdLst>
    <p:handoutMasterId r:id="rId19"/>
  </p:handoutMasterIdLst>
  <p:sldIdLst>
    <p:sldId id="510" r:id="rId3"/>
    <p:sldId id="2137" r:id="rId4"/>
    <p:sldId id="2138" r:id="rId5"/>
    <p:sldId id="2139" r:id="rId6"/>
    <p:sldId id="2136" r:id="rId7"/>
    <p:sldId id="2141" r:id="rId8"/>
    <p:sldId id="2143" r:id="rId9"/>
    <p:sldId id="2150" r:id="rId10"/>
    <p:sldId id="2151" r:id="rId11"/>
    <p:sldId id="2144" r:id="rId12"/>
    <p:sldId id="2145" r:id="rId13"/>
    <p:sldId id="2146" r:id="rId14"/>
    <p:sldId id="2147" r:id="rId15"/>
    <p:sldId id="2148" r:id="rId16"/>
    <p:sldId id="1783" r:id="rId17"/>
  </p:sldIdLst>
  <p:sldSz cx="12192000" cy="6858000"/>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2" userDrawn="1">
          <p15:clr>
            <a:srgbClr val="A4A3A4"/>
          </p15:clr>
        </p15:guide>
        <p15:guide id="2" pos="38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4EA"/>
    <a:srgbClr val="E2E3E4"/>
    <a:srgbClr val="FFFFFF"/>
    <a:srgbClr val="024B9C"/>
    <a:srgbClr val="E9EBF5"/>
    <a:srgbClr val="DEEBF7"/>
    <a:srgbClr val="2A6184"/>
    <a:srgbClr val="00B050"/>
    <a:srgbClr val="4472C4"/>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6370" autoAdjust="0"/>
  </p:normalViewPr>
  <p:slideViewPr>
    <p:cSldViewPr snapToGrid="0" showGuides="1">
      <p:cViewPr>
        <p:scale>
          <a:sx n="75" d="100"/>
          <a:sy n="75" d="100"/>
        </p:scale>
        <p:origin x="653" y="216"/>
      </p:cViewPr>
      <p:guideLst>
        <p:guide orient="horz" pos="2242"/>
        <p:guide pos="3821"/>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95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29BCCBF0-979A-4140-BBBD-688A13E19878}" type="datetimeFigureOut">
              <a:rPr lang="zh-CN" altLang="en-US" smtClean="0"/>
              <a:t>2025/9/24</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9C39067-EC92-46C7-B9C8-068ADF763BA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F9D5878-EE8F-4813-8441-0D695A2AE348}" type="datetimeFigureOut">
              <a:rPr lang="zh-CN" altLang="en-US" smtClean="0"/>
              <a:t>2025/9/24</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1B610B99-4F38-4B2A-B6F4-0CC3CE89438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换照片</a:t>
            </a:r>
          </a:p>
        </p:txBody>
      </p:sp>
      <p:sp>
        <p:nvSpPr>
          <p:cNvPr id="4" name="灯片编号占位符 3"/>
          <p:cNvSpPr>
            <a:spLocks noGrp="1"/>
          </p:cNvSpPr>
          <p:nvPr>
            <p:ph type="sldNum" sz="quarter" idx="10"/>
          </p:nvPr>
        </p:nvSpPr>
        <p:spPr/>
        <p:txBody>
          <a:bodyPr/>
          <a:lstStyle/>
          <a:p>
            <a:fld id="{1B610B99-4F38-4B2A-B6F4-0CC3CE894382}"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换照片</a:t>
            </a:r>
          </a:p>
        </p:txBody>
      </p:sp>
      <p:sp>
        <p:nvSpPr>
          <p:cNvPr id="4" name="灯片编号占位符 3"/>
          <p:cNvSpPr>
            <a:spLocks noGrp="1"/>
          </p:cNvSpPr>
          <p:nvPr>
            <p:ph type="sldNum" sz="quarter" idx="10"/>
          </p:nvPr>
        </p:nvSpPr>
        <p:spPr/>
        <p:txBody>
          <a:bodyPr/>
          <a:lstStyle/>
          <a:p>
            <a:fld id="{1B610B99-4F38-4B2A-B6F4-0CC3CE894382}"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Picture 2" descr="OQAAAB+LCAAAAAAABACrVlIpqSxIVbJSCs5NLCpxyUxML0rM9SxJzVXSUfJMUbLKK83J0VFyysxLycxLdy/KLy0oVrKKjq0FALpUkis5AAAA"/>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Effect>
                      <a14:sharpenSoften amount="-32000"/>
                    </a14:imgEffect>
                  </a14:imgLayer>
                </a14:imgProps>
              </a:ext>
            </a:extLst>
          </a:blip>
          <a:srcRect l="7183" r="8442"/>
          <a:stretch>
            <a:fillRect/>
          </a:stretch>
        </p:blipFill>
        <p:spPr bwMode="auto">
          <a:xfrm flipV="1">
            <a:off x="0" y="-1588"/>
            <a:ext cx="12192000" cy="6859588"/>
          </a:xfrm>
          <a:prstGeom prst="rect">
            <a:avLst/>
          </a:prstGeom>
          <a:noFill/>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7848" y="341879"/>
            <a:ext cx="860818" cy="93312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50" b="28519"/>
          <a:stretch>
            <a:fillRect/>
          </a:stretch>
        </p:blipFill>
        <p:spPr>
          <a:xfrm flipH="1">
            <a:off x="-5" y="0"/>
            <a:ext cx="12192001" cy="3905251"/>
          </a:xfrm>
          <a:prstGeom prst="rect">
            <a:avLst/>
          </a:prstGeom>
          <a:effectLst/>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 y="2543175"/>
            <a:ext cx="12188976" cy="431482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46113" y="452438"/>
            <a:ext cx="9404350" cy="1401762"/>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vl1pPr>
          </a:lstStyle>
          <a:p>
            <a:pPr>
              <a:defRPr/>
            </a:pPr>
            <a:fld id="{551FFA0C-78A5-4CE3-B5EA-520A2C594BFC}" type="datetime1">
              <a:rPr lang="zh-CN" altLang="en-US">
                <a:solidFill>
                  <a:prstClr val="black"/>
                </a:solidFill>
              </a:rPr>
              <a:t>2025/9/24</a:t>
            </a:fld>
            <a:endParaRPr lang="zh-CN" altLang="en-US">
              <a:solidFill>
                <a:prstClr val="black"/>
              </a:solidFill>
              <a:latin typeface="Arial" panose="020B0604020202020204" pitchFamily="34" charset="0"/>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solidFill>
                <a:prstClr val="black"/>
              </a:solidFill>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vl1pPr>
          </a:lstStyle>
          <a:p>
            <a:fld id="{E0C30FD1-5795-4431-92EB-5D27BDF2023C}" type="slidenum">
              <a:rPr lang="zh-CN" altLang="en-US">
                <a:solidFill>
                  <a:prstClr val="black"/>
                </a:solidFill>
              </a:rPr>
              <a:t>‹#›</a:t>
            </a:fld>
            <a:endParaRPr lang="en-US" altLang="zh-CN">
              <a:solidFill>
                <a:prstClr val="black"/>
              </a:solidFill>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4836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2B948B27-ABFE-4618-9A3F-B3F588DE66F3}" type="datetimeFigureOut">
              <a:rPr lang="zh-CN" altLang="en-US" smtClean="0"/>
              <a:t>2025/9/24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0BAE58E-C6EE-4D73-8C12-8507C4F16DB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amp; Footer">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2025/9/24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
          <p:cNvSpPr txBox="1">
            <a:spLocks noChangeArrowheads="1"/>
          </p:cNvSpPr>
          <p:nvPr/>
        </p:nvSpPr>
        <p:spPr bwMode="auto">
          <a:xfrm>
            <a:off x="447675" y="4223385"/>
            <a:ext cx="11001375" cy="2091690"/>
          </a:xfrm>
          <a:prstGeom prst="rect">
            <a:avLst/>
          </a:prstGeom>
          <a:noFill/>
          <a:ln>
            <a:noFill/>
          </a:ln>
        </p:spPr>
        <p:txBody>
          <a:bodyPr wrap="square">
            <a:spAutoFit/>
          </a:bodyPr>
          <a:lstStyle>
            <a:lvl1pPr eaLnBrk="0" hangingPunct="0">
              <a:defRPr sz="2900" b="1">
                <a:solidFill>
                  <a:srgbClr val="FFFF00"/>
                </a:solidFill>
                <a:latin typeface="华文中宋" panose="02010600040101010101" pitchFamily="2" charset="-122"/>
                <a:ea typeface="华文中宋" panose="02010600040101010101" pitchFamily="2" charset="-122"/>
              </a:defRPr>
            </a:lvl1pPr>
            <a:lvl2pPr marL="742950" indent="-285750" eaLnBrk="0" hangingPunct="0">
              <a:defRPr sz="2900" b="1">
                <a:solidFill>
                  <a:srgbClr val="FFFF00"/>
                </a:solidFill>
                <a:latin typeface="华文中宋" panose="02010600040101010101" pitchFamily="2" charset="-122"/>
                <a:ea typeface="华文中宋" panose="02010600040101010101" pitchFamily="2" charset="-122"/>
              </a:defRPr>
            </a:lvl2pPr>
            <a:lvl3pPr marL="1143000" indent="-228600" eaLnBrk="0" hangingPunct="0">
              <a:defRPr sz="2900" b="1">
                <a:solidFill>
                  <a:srgbClr val="FFFF00"/>
                </a:solidFill>
                <a:latin typeface="华文中宋" panose="02010600040101010101" pitchFamily="2" charset="-122"/>
                <a:ea typeface="华文中宋" panose="02010600040101010101" pitchFamily="2" charset="-122"/>
              </a:defRPr>
            </a:lvl3pPr>
            <a:lvl4pPr marL="1600200" indent="-228600" eaLnBrk="0" hangingPunct="0">
              <a:defRPr sz="2900" b="1">
                <a:solidFill>
                  <a:srgbClr val="FFFF00"/>
                </a:solidFill>
                <a:latin typeface="华文中宋" panose="02010600040101010101" pitchFamily="2" charset="-122"/>
                <a:ea typeface="华文中宋" panose="02010600040101010101" pitchFamily="2" charset="-122"/>
              </a:defRPr>
            </a:lvl4pPr>
            <a:lvl5pPr marL="2057400" indent="-228600" eaLnBrk="0" hangingPunct="0">
              <a:defRPr sz="2900" b="1">
                <a:solidFill>
                  <a:srgbClr val="FFFF00"/>
                </a:solidFill>
                <a:latin typeface="华文中宋" panose="02010600040101010101" pitchFamily="2" charset="-122"/>
                <a:ea typeface="华文中宋" panose="02010600040101010101" pitchFamily="2" charset="-122"/>
              </a:defRPr>
            </a:lvl5pPr>
            <a:lvl6pPr marL="2514600" indent="-228600" algn="ctr" eaLnBrk="0" fontAlgn="base" hangingPunct="0">
              <a:spcBef>
                <a:spcPct val="0"/>
              </a:spcBef>
              <a:spcAft>
                <a:spcPct val="0"/>
              </a:spcAft>
              <a:defRPr sz="2900" b="1">
                <a:solidFill>
                  <a:srgbClr val="FFFF00"/>
                </a:solidFill>
                <a:latin typeface="华文中宋" panose="02010600040101010101" pitchFamily="2" charset="-122"/>
                <a:ea typeface="华文中宋" panose="02010600040101010101" pitchFamily="2" charset="-122"/>
              </a:defRPr>
            </a:lvl6pPr>
            <a:lvl7pPr marL="2971800" indent="-228600" algn="ctr" eaLnBrk="0" fontAlgn="base" hangingPunct="0">
              <a:spcBef>
                <a:spcPct val="0"/>
              </a:spcBef>
              <a:spcAft>
                <a:spcPct val="0"/>
              </a:spcAft>
              <a:defRPr sz="2900" b="1">
                <a:solidFill>
                  <a:srgbClr val="FFFF00"/>
                </a:solidFill>
                <a:latin typeface="华文中宋" panose="02010600040101010101" pitchFamily="2" charset="-122"/>
                <a:ea typeface="华文中宋" panose="02010600040101010101" pitchFamily="2" charset="-122"/>
              </a:defRPr>
            </a:lvl7pPr>
            <a:lvl8pPr marL="3429000" indent="-228600" algn="ctr" eaLnBrk="0" fontAlgn="base" hangingPunct="0">
              <a:spcBef>
                <a:spcPct val="0"/>
              </a:spcBef>
              <a:spcAft>
                <a:spcPct val="0"/>
              </a:spcAft>
              <a:defRPr sz="2900" b="1">
                <a:solidFill>
                  <a:srgbClr val="FFFF00"/>
                </a:solidFill>
                <a:latin typeface="华文中宋" panose="02010600040101010101" pitchFamily="2" charset="-122"/>
                <a:ea typeface="华文中宋" panose="02010600040101010101" pitchFamily="2" charset="-122"/>
              </a:defRPr>
            </a:lvl8pPr>
            <a:lvl9pPr marL="3886200" indent="-228600" algn="ctr" eaLnBrk="0" fontAlgn="base" hangingPunct="0">
              <a:spcBef>
                <a:spcPct val="0"/>
              </a:spcBef>
              <a:spcAft>
                <a:spcPct val="0"/>
              </a:spcAft>
              <a:defRPr sz="2900" b="1">
                <a:solidFill>
                  <a:srgbClr val="FFFF00"/>
                </a:solidFill>
                <a:latin typeface="华文中宋" panose="02010600040101010101" pitchFamily="2" charset="-122"/>
                <a:ea typeface="华文中宋" panose="02010600040101010101" pitchFamily="2" charset="-122"/>
              </a:defRPr>
            </a:lvl9pPr>
          </a:lstStyle>
          <a:p>
            <a:pPr algn="ctr" fontAlgn="base">
              <a:spcBef>
                <a:spcPts val="600"/>
              </a:spcBef>
              <a:spcAft>
                <a:spcPct val="0"/>
              </a:spcAft>
              <a:defRPr/>
            </a:pPr>
            <a:r>
              <a:rPr sz="4000" dirty="0">
                <a:solidFill>
                  <a:schemeClr val="tx1"/>
                </a:solidFill>
                <a:latin typeface="Times New Roman" panose="02020603050405020304" charset="0"/>
                <a:cs typeface="Times New Roman" panose="02020603050405020304" charset="0"/>
                <a:sym typeface="+mn-ea"/>
              </a:rPr>
              <a:t>Intelligent Speech Analysis for Facial Paralysis:</a:t>
            </a:r>
          </a:p>
          <a:p>
            <a:pPr algn="ctr" fontAlgn="base">
              <a:spcBef>
                <a:spcPts val="600"/>
              </a:spcBef>
              <a:spcAft>
                <a:spcPct val="0"/>
              </a:spcAft>
              <a:defRPr/>
            </a:pPr>
            <a:r>
              <a:rPr sz="4000" dirty="0">
                <a:solidFill>
                  <a:schemeClr val="tx1"/>
                </a:solidFill>
                <a:latin typeface="Times New Roman" panose="02020603050405020304" charset="0"/>
                <a:cs typeface="Times New Roman" panose="02020603050405020304" charset="0"/>
                <a:sym typeface="+mn-ea"/>
              </a:rPr>
              <a:t>An Innovative Diagnostic Approach</a:t>
            </a:r>
          </a:p>
          <a:p>
            <a:pPr algn="ctr" fontAlgn="base">
              <a:spcBef>
                <a:spcPts val="600"/>
              </a:spcBef>
              <a:spcAft>
                <a:spcPct val="0"/>
              </a:spcAft>
              <a:defRPr/>
            </a:pPr>
            <a:endParaRPr lang="zh-CN" altLang="en-US" sz="4000" spc="600" dirty="0">
              <a:ln w="9525">
                <a:solidFill>
                  <a:prstClr val="white"/>
                </a:solidFill>
                <a:prstDash val="solid"/>
              </a:ln>
              <a:solidFill>
                <a:schemeClr val="tx1"/>
              </a:solidFill>
              <a:effectLst>
                <a:outerShdw blurRad="12700" dist="38100" dir="2700000" algn="tl" rotWithShape="0">
                  <a:srgbClr val="4472C4">
                    <a:lumMod val="60000"/>
                    <a:lumOff val="40000"/>
                  </a:srgbClr>
                </a:outerShdw>
              </a:effectLst>
              <a:latin typeface="Times New Roman" panose="02020603050405020304" charset="0"/>
              <a:ea typeface="微软雅黑" panose="020B0503020204020204" pitchFamily="34" charset="-122"/>
              <a:cs typeface="Times New Roman" panose="02020603050405020304" charset="0"/>
              <a:sym typeface="+mn-ea"/>
            </a:endParaRPr>
          </a:p>
        </p:txBody>
      </p:sp>
      <p:sp>
        <p:nvSpPr>
          <p:cNvPr id="3" name="文本框 2"/>
          <p:cNvSpPr txBox="1"/>
          <p:nvPr/>
        </p:nvSpPr>
        <p:spPr>
          <a:xfrm>
            <a:off x="3535162" y="6014085"/>
            <a:ext cx="5751830" cy="300990"/>
          </a:xfrm>
          <a:prstGeom prst="rect">
            <a:avLst/>
          </a:prstGeom>
          <a:noFill/>
        </p:spPr>
        <p:txBody>
          <a:bodyPr wrap="square" rtlCol="0">
            <a:noAutofit/>
          </a:bodyPr>
          <a:lstStyle/>
          <a:p>
            <a:r>
              <a:rPr sz="1600" b="1" i="1" dirty="0">
                <a:solidFill>
                  <a:schemeClr val="tx1">
                    <a:lumMod val="50000"/>
                    <a:lumOff val="50000"/>
                  </a:schemeClr>
                </a:solidFill>
                <a:sym typeface="+mn-ea"/>
              </a:rPr>
              <a:t>FDI World Dental Congress 2025 - Oral Presentation</a:t>
            </a:r>
            <a:endParaRPr i="1" dirty="0">
              <a:sym typeface="+mn-ea"/>
            </a:endParaRPr>
          </a:p>
          <a:p>
            <a:endParaRPr lang="zh-CN" altLang="en-US" i="1" dirty="0">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nvSpPr>
        <p:spPr>
          <a:xfrm>
            <a:off x="2035810" y="117475"/>
            <a:ext cx="7167245" cy="83439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a:t>
            </a:r>
            <a:r>
              <a:rPr lang="en-US" altLang="zh-CN" dirty="0">
                <a:sym typeface="+mn-ea"/>
              </a:rPr>
              <a:t>7 </a:t>
            </a:r>
            <a:r>
              <a:rPr>
                <a:sym typeface="+mn-ea"/>
              </a:rPr>
              <a:t>Results</a:t>
            </a:r>
            <a:endParaRPr lang="en-US" altLang="zh-CN" dirty="0"/>
          </a:p>
        </p:txBody>
      </p:sp>
      <p:pic>
        <p:nvPicPr>
          <p:cNvPr id="2" name="图形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0345" y="814705"/>
            <a:ext cx="5922645" cy="3948430"/>
          </a:xfrm>
          <a:prstGeom prst="rect">
            <a:avLst/>
          </a:prstGeom>
        </p:spPr>
      </p:pic>
      <p:sp>
        <p:nvSpPr>
          <p:cNvPr id="7" name="文本框 6"/>
          <p:cNvSpPr txBox="1"/>
          <p:nvPr/>
        </p:nvSpPr>
        <p:spPr>
          <a:xfrm>
            <a:off x="463550" y="4993640"/>
            <a:ext cx="11854815" cy="1753235"/>
          </a:xfrm>
          <a:prstGeom prst="rect">
            <a:avLst/>
          </a:prstGeom>
          <a:noFill/>
        </p:spPr>
        <p:txBody>
          <a:bodyPr wrap="square">
            <a:spAutoFit/>
          </a:bodyPr>
          <a:lstStyle/>
          <a:p>
            <a:r>
              <a:rPr lang="en-US" altLang="zh-CN" b="1" dirty="0">
                <a:latin typeface="Times New Roman" panose="02020603050405020304" charset="0"/>
                <a:cs typeface="Times New Roman" panose="02020603050405020304" charset="0"/>
              </a:rPr>
              <a:t>Figure 3. Sentence-level prediction heatmap with majority voting for subject-level diagnosis</a:t>
            </a:r>
          </a:p>
          <a:p>
            <a:r>
              <a:rPr lang="en-US" altLang="zh-CN" dirty="0">
                <a:latin typeface="Times New Roman" panose="02020603050405020304" charset="0"/>
                <a:cs typeface="Times New Roman" panose="02020603050405020304" charset="0"/>
              </a:rPr>
              <a:t> Each row represents one subject, and the x-axis (18 columns) corresponds to binary predictions (0/1, color-coded) for 18 recorded sentences. The rightmost column indicates the true label (y). Final subject-level prediction was determined by majority voting (≥10 positive votes classified as positive). Stable and correct predictions appear as consistent color alignment with the true label, whereas sporadic mismatches indicate local errors, and widespread misalignment suggests systematic misclassification or noise influence.</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nvSpPr>
        <p:spPr>
          <a:xfrm>
            <a:off x="0" y="195898"/>
            <a:ext cx="10655300" cy="114300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a:t>
            </a:r>
            <a:r>
              <a:rPr lang="en-US" altLang="zh-CN" dirty="0">
                <a:sym typeface="+mn-ea"/>
              </a:rPr>
              <a:t>7 </a:t>
            </a:r>
            <a:r>
              <a:rPr>
                <a:sym typeface="+mn-ea"/>
              </a:rPr>
              <a:t>Results</a:t>
            </a:r>
            <a:endParaRPr lang="en-US" altLang="zh-CN" dirty="0"/>
          </a:p>
        </p:txBody>
      </p:sp>
      <p:pic>
        <p:nvPicPr>
          <p:cNvPr id="3" name="图片 2"/>
          <p:cNvPicPr>
            <a:picLocks noChangeAspect="1"/>
          </p:cNvPicPr>
          <p:nvPr/>
        </p:nvPicPr>
        <p:blipFill>
          <a:blip r:embed="rId2"/>
          <a:stretch>
            <a:fillRect/>
          </a:stretch>
        </p:blipFill>
        <p:spPr>
          <a:xfrm>
            <a:off x="3021330" y="900430"/>
            <a:ext cx="5212715" cy="3970655"/>
          </a:xfrm>
          <a:prstGeom prst="rect">
            <a:avLst/>
          </a:prstGeom>
        </p:spPr>
      </p:pic>
      <p:sp>
        <p:nvSpPr>
          <p:cNvPr id="7" name="文本框 6"/>
          <p:cNvSpPr txBox="1"/>
          <p:nvPr/>
        </p:nvSpPr>
        <p:spPr>
          <a:xfrm>
            <a:off x="194310" y="4827905"/>
            <a:ext cx="11663045" cy="2030095"/>
          </a:xfrm>
          <a:prstGeom prst="rect">
            <a:avLst/>
          </a:prstGeom>
          <a:noFill/>
        </p:spPr>
        <p:txBody>
          <a:bodyPr wrap="square">
            <a:spAutoFit/>
          </a:bodyPr>
          <a:lstStyle/>
          <a:p>
            <a:pPr algn="l"/>
            <a:r>
              <a:rPr lang="en-US" altLang="zh-CN" b="1" dirty="0">
                <a:latin typeface="Times New Roman" panose="02020603050405020304" charset="0"/>
                <a:cs typeface="Times New Roman" panose="02020603050405020304" charset="0"/>
              </a:rPr>
              <a:t>Figure 4. t-SNE visualization of speech feature embeddings</a:t>
            </a:r>
          </a:p>
          <a:p>
            <a:pPr algn="l"/>
            <a:r>
              <a:rPr lang="en-US" altLang="zh-CN" dirty="0">
                <a:latin typeface="Times New Roman" panose="02020603050405020304" charset="0"/>
                <a:cs typeface="Times New Roman" panose="02020603050405020304" charset="0"/>
              </a:rPr>
              <a:t> High-dimensional speech features extracted by the model were reduced to two dimensions using t-SNE for visualization. Each point represents one speech sample (sentence-level embedding), with color/marker denoting the true class (healthy vs. facial paralysis, or HB grades). Clustering indicates intra-class similarity and easier classification, while overlapping regions highlight potential confusion due to feature similarity or noise. Outliers may reflect variations in recording quality, speech rate, accent, or disease stage. Note that t-SNE axes have no physical meaning and should be interpreted only in terms of local neighborhood relationships.</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nvSpPr>
        <p:spPr>
          <a:xfrm>
            <a:off x="0" y="792163"/>
            <a:ext cx="10655300" cy="114300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a:t>
            </a:r>
            <a:r>
              <a:rPr lang="en-US" altLang="zh-CN" dirty="0">
                <a:sym typeface="+mn-ea"/>
              </a:rPr>
              <a:t>8 </a:t>
            </a:r>
            <a:r>
              <a:rPr>
                <a:sym typeface="+mn-ea"/>
              </a:rPr>
              <a:t>Key Findings</a:t>
            </a:r>
          </a:p>
          <a:p>
            <a:pPr algn="ctr"/>
            <a:endParaRPr lang="en-US" altLang="zh-CN" dirty="0"/>
          </a:p>
        </p:txBody>
      </p:sp>
      <p:sp>
        <p:nvSpPr>
          <p:cNvPr id="2" name="文本框 1"/>
          <p:cNvSpPr txBox="1"/>
          <p:nvPr/>
        </p:nvSpPr>
        <p:spPr>
          <a:xfrm>
            <a:off x="1690370" y="1935480"/>
            <a:ext cx="8543925" cy="4246245"/>
          </a:xfrm>
          <a:prstGeom prst="rect">
            <a:avLst/>
          </a:prstGeom>
          <a:noFill/>
        </p:spPr>
        <p:txBody>
          <a:bodyPr wrap="square" rtlCol="0" anchor="t">
            <a:spAutoFit/>
          </a:bodyPr>
          <a:lstStyle/>
          <a:p>
            <a:pPr indent="0" fontAlgn="auto">
              <a:lnSpc>
                <a:spcPct val="150000"/>
              </a:lnSpc>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b="1">
                <a:solidFill>
                  <a:schemeClr val="tx1">
                    <a:lumMod val="65000"/>
                    <a:lumOff val="35000"/>
                  </a:schemeClr>
                </a:solidFill>
                <a:latin typeface="微软雅黑" panose="020B0503020204020204" pitchFamily="34" charset="-122"/>
                <a:ea typeface="微软雅黑" panose="020B0503020204020204" pitchFamily="34" charset="-122"/>
                <a:sym typeface="+mn-ea"/>
              </a:rPr>
              <a:t>First speech biomarker database for facial paralysis</a:t>
            </a:r>
            <a:endParaRPr>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fontAlgn="auto">
              <a:lnSpc>
                <a:spcPct val="150000"/>
              </a:lnSpc>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b="1">
                <a:solidFill>
                  <a:schemeClr val="tx1">
                    <a:lumMod val="65000"/>
                    <a:lumOff val="35000"/>
                  </a:schemeClr>
                </a:solidFill>
                <a:latin typeface="微软雅黑" panose="020B0503020204020204" pitchFamily="34" charset="-122"/>
                <a:ea typeface="微软雅黑" panose="020B0503020204020204" pitchFamily="34" charset="-122"/>
                <a:sym typeface="+mn-ea"/>
              </a:rPr>
              <a:t>DAFESTS enables:</a:t>
            </a:r>
          </a:p>
          <a:p>
            <a:pPr indent="0" fontAlgn="auto">
              <a:lnSpc>
                <a:spcPct val="150000"/>
              </a:lnSpc>
              <a:defRPr sz="2000"/>
            </a:pPr>
            <a:r>
              <a:rPr lang="en-US" altLang="zh-CN">
                <a:solidFill>
                  <a:schemeClr val="tx1">
                    <a:lumMod val="65000"/>
                    <a:lumOff val="35000"/>
                  </a:schemeClr>
                </a:solidFill>
                <a:latin typeface="微软雅黑" panose="020B0503020204020204" pitchFamily="34" charset="-122"/>
                <a:ea typeface="微软雅黑" panose="020B0503020204020204" pitchFamily="34" charset="-122"/>
                <a:sym typeface="+mn-ea"/>
              </a:rPr>
              <a:t>   Early detection of hidden symptoms</a:t>
            </a:r>
          </a:p>
          <a:p>
            <a:pPr indent="0" fontAlgn="auto">
              <a:lnSpc>
                <a:spcPct val="150000"/>
              </a:lnSpc>
              <a:defRPr sz="2000"/>
            </a:pPr>
            <a:r>
              <a:rPr lang="en-US" altLang="zh-CN">
                <a:solidFill>
                  <a:schemeClr val="tx1">
                    <a:lumMod val="65000"/>
                    <a:lumOff val="35000"/>
                  </a:schemeClr>
                </a:solidFill>
                <a:latin typeface="微软雅黑" panose="020B0503020204020204" pitchFamily="34" charset="-122"/>
                <a:ea typeface="微软雅黑" panose="020B0503020204020204" pitchFamily="34" charset="-122"/>
                <a:sym typeface="+mn-ea"/>
              </a:rPr>
              <a:t>   Risk prediction &amp; disease trajectory tracking</a:t>
            </a:r>
          </a:p>
          <a:p>
            <a:pPr indent="0" fontAlgn="auto">
              <a:lnSpc>
                <a:spcPct val="150000"/>
              </a:lnSpc>
              <a:defRPr sz="2000"/>
            </a:pPr>
            <a:r>
              <a:rPr lang="en-US" altLang="zh-CN">
                <a:solidFill>
                  <a:schemeClr val="tx1">
                    <a:lumMod val="65000"/>
                    <a:lumOff val="35000"/>
                  </a:schemeClr>
                </a:solidFill>
                <a:latin typeface="微软雅黑" panose="020B0503020204020204" pitchFamily="34" charset="-122"/>
                <a:ea typeface="微软雅黑" panose="020B0503020204020204" pitchFamily="34" charset="-122"/>
                <a:sym typeface="+mn-ea"/>
              </a:rPr>
              <a:t>   Effectiveness evaluation</a:t>
            </a:r>
          </a:p>
          <a:p>
            <a:pPr indent="0" fontAlgn="auto">
              <a:lnSpc>
                <a:spcPct val="150000"/>
              </a:lnSpc>
              <a:defRPr sz="2000"/>
            </a:pPr>
            <a:r>
              <a:rPr b="1">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b="1">
                <a:solidFill>
                  <a:schemeClr val="tx1">
                    <a:lumMod val="65000"/>
                    <a:lumOff val="35000"/>
                  </a:schemeClr>
                </a:solidFill>
                <a:latin typeface="微软雅黑" panose="020B0503020204020204" pitchFamily="34" charset="-122"/>
                <a:ea typeface="微软雅黑" panose="020B0503020204020204" pitchFamily="34" charset="-122"/>
                <a:sym typeface="+mn-ea"/>
              </a:rPr>
              <a:t>Compared with traditional methods: </a:t>
            </a:r>
          </a:p>
          <a:p>
            <a:pPr indent="0" algn="l" fontAlgn="auto">
              <a:lnSpc>
                <a:spcPct val="150000"/>
              </a:lnSpc>
              <a:defRPr sz="2000"/>
            </a:pPr>
            <a:r>
              <a:rPr lang="en-US" altLang="zh-CN">
                <a:solidFill>
                  <a:schemeClr val="tx1">
                    <a:lumMod val="65000"/>
                    <a:lumOff val="35000"/>
                  </a:schemeClr>
                </a:solidFill>
                <a:latin typeface="微软雅黑" panose="020B0503020204020204" pitchFamily="34" charset="-122"/>
                <a:ea typeface="微软雅黑" panose="020B0503020204020204" pitchFamily="34" charset="-122"/>
                <a:sym typeface="+mn-ea"/>
              </a:rPr>
              <a:t>   Objective</a:t>
            </a:r>
          </a:p>
          <a:p>
            <a:pPr indent="0" algn="l" fontAlgn="auto">
              <a:lnSpc>
                <a:spcPct val="150000"/>
              </a:lnSpc>
              <a:defRPr sz="2000"/>
            </a:pPr>
            <a:r>
              <a:rPr lang="en-US" altLang="zh-CN">
                <a:solidFill>
                  <a:schemeClr val="tx1">
                    <a:lumMod val="65000"/>
                    <a:lumOff val="35000"/>
                  </a:schemeClr>
                </a:solidFill>
                <a:latin typeface="微软雅黑" panose="020B0503020204020204" pitchFamily="34" charset="-122"/>
                <a:ea typeface="微软雅黑" panose="020B0503020204020204" pitchFamily="34" charset="-122"/>
                <a:sym typeface="+mn-ea"/>
              </a:rPr>
              <a:t>   Low-cost</a:t>
            </a:r>
          </a:p>
          <a:p>
            <a:pPr indent="0" algn="l" fontAlgn="auto">
              <a:lnSpc>
                <a:spcPct val="150000"/>
              </a:lnSpc>
              <a:defRPr sz="2000"/>
            </a:pPr>
            <a:r>
              <a:rPr lang="en-US" altLang="zh-CN">
                <a:solidFill>
                  <a:schemeClr val="tx1">
                    <a:lumMod val="65000"/>
                    <a:lumOff val="35000"/>
                  </a:schemeClr>
                </a:solidFill>
                <a:latin typeface="微软雅黑" panose="020B0503020204020204" pitchFamily="34" charset="-122"/>
                <a:ea typeface="微软雅黑" panose="020B0503020204020204" pitchFamily="34" charset="-122"/>
                <a:sym typeface="+mn-ea"/>
              </a:rPr>
              <a:t>   Quantifiable</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nvSpPr>
        <p:spPr>
          <a:xfrm>
            <a:off x="0" y="493713"/>
            <a:ext cx="10655300" cy="114300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a:t>
            </a:r>
            <a:r>
              <a:rPr lang="en-US" altLang="zh-CN" dirty="0">
                <a:sym typeface="+mn-ea"/>
              </a:rPr>
              <a:t>9 </a:t>
            </a:r>
            <a:r>
              <a:rPr>
                <a:sym typeface="+mn-ea"/>
              </a:rPr>
              <a:t>Clinical Impact</a:t>
            </a:r>
          </a:p>
          <a:p>
            <a:pPr algn="ctr"/>
            <a:endParaRPr lang="en-US" altLang="zh-CN" dirty="0"/>
          </a:p>
        </p:txBody>
      </p:sp>
      <p:sp>
        <p:nvSpPr>
          <p:cNvPr id="3" name="文本框 2"/>
          <p:cNvSpPr txBox="1"/>
          <p:nvPr/>
        </p:nvSpPr>
        <p:spPr>
          <a:xfrm>
            <a:off x="1355725" y="1998345"/>
            <a:ext cx="8430895" cy="2861310"/>
          </a:xfrm>
          <a:prstGeom prst="rect">
            <a:avLst/>
          </a:prstGeom>
          <a:noFill/>
        </p:spPr>
        <p:txBody>
          <a:bodyPr wrap="square" rtlCol="0" anchor="t">
            <a:spAutoFit/>
          </a:bodyPr>
          <a:lstStyle/>
          <a:p>
            <a:pPr indent="0" fontAlgn="auto">
              <a:lnSpc>
                <a:spcPct val="150000"/>
              </a:lnSpc>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 Provides new tool for </a:t>
            </a:r>
            <a:r>
              <a:rPr b="1">
                <a:solidFill>
                  <a:schemeClr val="tx1">
                    <a:lumMod val="65000"/>
                    <a:lumOff val="35000"/>
                  </a:schemeClr>
                </a:solidFill>
                <a:latin typeface="微软雅黑" panose="020B0503020204020204" pitchFamily="34" charset="-122"/>
                <a:ea typeface="微软雅黑" panose="020B0503020204020204" pitchFamily="34" charset="-122"/>
                <a:sym typeface="+mn-ea"/>
              </a:rPr>
              <a:t>diagnosis &amp; therapeutic</a:t>
            </a:r>
            <a:r>
              <a:rPr lang="en-US" b="1">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b="1">
                <a:solidFill>
                  <a:schemeClr val="tx1">
                    <a:lumMod val="65000"/>
                    <a:lumOff val="35000"/>
                  </a:schemeClr>
                </a:solidFill>
                <a:latin typeface="微软雅黑" panose="020B0503020204020204" pitchFamily="34" charset="-122"/>
                <a:ea typeface="微软雅黑" panose="020B0503020204020204" pitchFamily="34" charset="-122"/>
                <a:sym typeface="+mn-ea"/>
              </a:rPr>
              <a:t>management</a:t>
            </a:r>
            <a:endParaRPr>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fontAlgn="auto">
              <a:lnSpc>
                <a:spcPct val="150000"/>
              </a:lnSpc>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 AI-driven</a:t>
            </a:r>
            <a:r>
              <a:rPr lang="en-US">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en-US">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b="1">
                <a:solidFill>
                  <a:schemeClr val="tx1">
                    <a:lumMod val="65000"/>
                    <a:lumOff val="35000"/>
                  </a:schemeClr>
                </a:solidFill>
                <a:latin typeface="微软雅黑" panose="020B0503020204020204" pitchFamily="34" charset="-122"/>
                <a:ea typeface="微软雅黑" panose="020B0503020204020204" pitchFamily="34" charset="-122"/>
                <a:sym typeface="+mn-ea"/>
              </a:rPr>
              <a:t>objective, interpretable, scalable</a:t>
            </a:r>
            <a:endParaRPr>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fontAlgn="auto">
              <a:lnSpc>
                <a:spcPct val="150000"/>
              </a:lnSpc>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a:solidFill>
                  <a:schemeClr val="tx1">
                    <a:lumMod val="65000"/>
                    <a:lumOff val="35000"/>
                  </a:schemeClr>
                </a:solidFill>
                <a:latin typeface="微软雅黑" panose="020B0503020204020204" pitchFamily="34" charset="-122"/>
                <a:ea typeface="微软雅黑" panose="020B0503020204020204" pitchFamily="34" charset="-122"/>
                <a:sym typeface="+mn-ea"/>
              </a:rPr>
              <a:t>Potential Expansions:</a:t>
            </a:r>
          </a:p>
          <a:p>
            <a:pPr indent="0" fontAlgn="auto">
              <a:lnSpc>
                <a:spcPct val="150000"/>
              </a:lnSpc>
              <a:defRPr sz="2000"/>
            </a:pPr>
            <a:r>
              <a:rPr lang="en-US" altLang="zh-CN">
                <a:solidFill>
                  <a:schemeClr val="tx1">
                    <a:lumMod val="65000"/>
                    <a:lumOff val="35000"/>
                  </a:schemeClr>
                </a:solidFill>
                <a:latin typeface="微软雅黑" panose="020B0503020204020204" pitchFamily="34" charset="-122"/>
                <a:ea typeface="微软雅黑" panose="020B0503020204020204" pitchFamily="34" charset="-122"/>
                <a:sym typeface="+mn-ea"/>
              </a:rPr>
              <a:t>   Multilingual Speech Database</a:t>
            </a:r>
          </a:p>
          <a:p>
            <a:pPr indent="0" fontAlgn="auto">
              <a:lnSpc>
                <a:spcPct val="150000"/>
              </a:lnSpc>
              <a:defRPr sz="2000"/>
            </a:pPr>
            <a:r>
              <a:rPr lang="en-US" altLang="zh-CN">
                <a:solidFill>
                  <a:schemeClr val="tx1">
                    <a:lumMod val="65000"/>
                    <a:lumOff val="35000"/>
                  </a:schemeClr>
                </a:solidFill>
                <a:latin typeface="微软雅黑" panose="020B0503020204020204" pitchFamily="34" charset="-122"/>
                <a:ea typeface="微软雅黑" panose="020B0503020204020204" pitchFamily="34" charset="-122"/>
                <a:sym typeface="+mn-ea"/>
              </a:rPr>
              <a:t>   Telemedicine and Mobile Health Applications</a:t>
            </a:r>
          </a:p>
          <a:p>
            <a:pPr indent="0" fontAlgn="auto">
              <a:lnSpc>
                <a:spcPct val="150000"/>
              </a:lnSpc>
              <a:defRPr sz="2000"/>
            </a:pPr>
            <a:endParaRPr lang="en-US" altLang="zh-CN">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nvSpPr>
        <p:spPr>
          <a:xfrm>
            <a:off x="0" y="500698"/>
            <a:ext cx="10655300" cy="114300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a:t>
            </a:r>
            <a:r>
              <a:rPr lang="en-US" altLang="zh-CN" dirty="0">
                <a:sym typeface="+mn-ea"/>
              </a:rPr>
              <a:t>10 </a:t>
            </a:r>
            <a:r>
              <a:rPr>
                <a:sym typeface="+mn-ea"/>
              </a:rPr>
              <a:t>Conclusion</a:t>
            </a:r>
          </a:p>
          <a:p>
            <a:pPr algn="ctr"/>
            <a:endParaRPr lang="en-US" altLang="zh-CN" dirty="0"/>
          </a:p>
        </p:txBody>
      </p:sp>
      <p:sp>
        <p:nvSpPr>
          <p:cNvPr id="3" name="文本框 2"/>
          <p:cNvSpPr txBox="1"/>
          <p:nvPr/>
        </p:nvSpPr>
        <p:spPr>
          <a:xfrm>
            <a:off x="1291590" y="2274570"/>
            <a:ext cx="9773920" cy="1476375"/>
          </a:xfrm>
          <a:prstGeom prst="rect">
            <a:avLst/>
          </a:prstGeom>
          <a:noFill/>
        </p:spPr>
        <p:txBody>
          <a:bodyPr wrap="square" rtlCol="0" anchor="t">
            <a:spAutoFit/>
          </a:bodyPr>
          <a:lstStyle/>
          <a:p>
            <a:pPr indent="0" fontAlgn="auto">
              <a:lnSpc>
                <a:spcPct val="150000"/>
              </a:lnSpc>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 DAFESTS = innovative AI-based speech diagnostic platform</a:t>
            </a:r>
          </a:p>
          <a:p>
            <a:pPr indent="0" fontAlgn="auto">
              <a:lnSpc>
                <a:spcPct val="150000"/>
              </a:lnSpc>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 Enables</a:t>
            </a:r>
            <a:r>
              <a:rPr b="1">
                <a:solidFill>
                  <a:schemeClr val="tx1">
                    <a:lumMod val="65000"/>
                    <a:lumOff val="35000"/>
                  </a:schemeClr>
                </a:solidFill>
                <a:latin typeface="微软雅黑" panose="020B0503020204020204" pitchFamily="34" charset="-122"/>
                <a:ea typeface="微软雅黑" panose="020B0503020204020204" pitchFamily="34" charset="-122"/>
                <a:sym typeface="+mn-ea"/>
              </a:rPr>
              <a:t> precision medicine &amp; personalized treatment</a:t>
            </a:r>
            <a:r>
              <a:rPr>
                <a:solidFill>
                  <a:schemeClr val="tx1">
                    <a:lumMod val="65000"/>
                    <a:lumOff val="35000"/>
                  </a:schemeClr>
                </a:solidFill>
                <a:latin typeface="微软雅黑" panose="020B0503020204020204" pitchFamily="34" charset="-122"/>
                <a:ea typeface="微软雅黑" panose="020B0503020204020204" pitchFamily="34" charset="-122"/>
                <a:sym typeface="+mn-ea"/>
              </a:rPr>
              <a:t> for facial paralysis</a:t>
            </a:r>
          </a:p>
          <a:p>
            <a:pPr indent="0" fontAlgn="auto">
              <a:lnSpc>
                <a:spcPct val="150000"/>
              </a:lnSpc>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 Supports evidence-based evaluation of treatment outcomes</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
          <p:cNvSpPr txBox="1">
            <a:spLocks noChangeArrowheads="1"/>
          </p:cNvSpPr>
          <p:nvPr/>
        </p:nvSpPr>
        <p:spPr bwMode="auto">
          <a:xfrm>
            <a:off x="2438400" y="3931916"/>
            <a:ext cx="8801100" cy="1420495"/>
          </a:xfrm>
          <a:prstGeom prst="rect">
            <a:avLst/>
          </a:prstGeom>
          <a:noFill/>
          <a:ln>
            <a:noFill/>
          </a:ln>
        </p:spPr>
        <p:txBody>
          <a:bodyPr wrap="square">
            <a:spAutoFit/>
          </a:bodyPr>
          <a:lstStyle>
            <a:lvl1pPr eaLnBrk="0" hangingPunct="0">
              <a:defRPr sz="2900" b="1">
                <a:solidFill>
                  <a:srgbClr val="FFFF00"/>
                </a:solidFill>
                <a:latin typeface="华文中宋" panose="02010600040101010101" pitchFamily="2" charset="-122"/>
                <a:ea typeface="华文中宋" panose="02010600040101010101" pitchFamily="2" charset="-122"/>
              </a:defRPr>
            </a:lvl1pPr>
            <a:lvl2pPr marL="742950" indent="-285750" eaLnBrk="0" hangingPunct="0">
              <a:defRPr sz="2900" b="1">
                <a:solidFill>
                  <a:srgbClr val="FFFF00"/>
                </a:solidFill>
                <a:latin typeface="华文中宋" panose="02010600040101010101" pitchFamily="2" charset="-122"/>
                <a:ea typeface="华文中宋" panose="02010600040101010101" pitchFamily="2" charset="-122"/>
              </a:defRPr>
            </a:lvl2pPr>
            <a:lvl3pPr marL="1143000" indent="-228600" eaLnBrk="0" hangingPunct="0">
              <a:defRPr sz="2900" b="1">
                <a:solidFill>
                  <a:srgbClr val="FFFF00"/>
                </a:solidFill>
                <a:latin typeface="华文中宋" panose="02010600040101010101" pitchFamily="2" charset="-122"/>
                <a:ea typeface="华文中宋" panose="02010600040101010101" pitchFamily="2" charset="-122"/>
              </a:defRPr>
            </a:lvl3pPr>
            <a:lvl4pPr marL="1600200" indent="-228600" eaLnBrk="0" hangingPunct="0">
              <a:defRPr sz="2900" b="1">
                <a:solidFill>
                  <a:srgbClr val="FFFF00"/>
                </a:solidFill>
                <a:latin typeface="华文中宋" panose="02010600040101010101" pitchFamily="2" charset="-122"/>
                <a:ea typeface="华文中宋" panose="02010600040101010101" pitchFamily="2" charset="-122"/>
              </a:defRPr>
            </a:lvl4pPr>
            <a:lvl5pPr marL="2057400" indent="-228600" eaLnBrk="0" hangingPunct="0">
              <a:defRPr sz="2900" b="1">
                <a:solidFill>
                  <a:srgbClr val="FFFF00"/>
                </a:solidFill>
                <a:latin typeface="华文中宋" panose="02010600040101010101" pitchFamily="2" charset="-122"/>
                <a:ea typeface="华文中宋" panose="02010600040101010101" pitchFamily="2" charset="-122"/>
              </a:defRPr>
            </a:lvl5pPr>
            <a:lvl6pPr marL="2514600" indent="-228600" algn="ctr" eaLnBrk="0" fontAlgn="base" hangingPunct="0">
              <a:spcBef>
                <a:spcPct val="0"/>
              </a:spcBef>
              <a:spcAft>
                <a:spcPct val="0"/>
              </a:spcAft>
              <a:defRPr sz="2900" b="1">
                <a:solidFill>
                  <a:srgbClr val="FFFF00"/>
                </a:solidFill>
                <a:latin typeface="华文中宋" panose="02010600040101010101" pitchFamily="2" charset="-122"/>
                <a:ea typeface="华文中宋" panose="02010600040101010101" pitchFamily="2" charset="-122"/>
              </a:defRPr>
            </a:lvl6pPr>
            <a:lvl7pPr marL="2971800" indent="-228600" algn="ctr" eaLnBrk="0" fontAlgn="base" hangingPunct="0">
              <a:spcBef>
                <a:spcPct val="0"/>
              </a:spcBef>
              <a:spcAft>
                <a:spcPct val="0"/>
              </a:spcAft>
              <a:defRPr sz="2900" b="1">
                <a:solidFill>
                  <a:srgbClr val="FFFF00"/>
                </a:solidFill>
                <a:latin typeface="华文中宋" panose="02010600040101010101" pitchFamily="2" charset="-122"/>
                <a:ea typeface="华文中宋" panose="02010600040101010101" pitchFamily="2" charset="-122"/>
              </a:defRPr>
            </a:lvl7pPr>
            <a:lvl8pPr marL="3429000" indent="-228600" algn="ctr" eaLnBrk="0" fontAlgn="base" hangingPunct="0">
              <a:spcBef>
                <a:spcPct val="0"/>
              </a:spcBef>
              <a:spcAft>
                <a:spcPct val="0"/>
              </a:spcAft>
              <a:defRPr sz="2900" b="1">
                <a:solidFill>
                  <a:srgbClr val="FFFF00"/>
                </a:solidFill>
                <a:latin typeface="华文中宋" panose="02010600040101010101" pitchFamily="2" charset="-122"/>
                <a:ea typeface="华文中宋" panose="02010600040101010101" pitchFamily="2" charset="-122"/>
              </a:defRPr>
            </a:lvl8pPr>
            <a:lvl9pPr marL="3886200" indent="-228600" algn="ctr" eaLnBrk="0" fontAlgn="base" hangingPunct="0">
              <a:spcBef>
                <a:spcPct val="0"/>
              </a:spcBef>
              <a:spcAft>
                <a:spcPct val="0"/>
              </a:spcAft>
              <a:defRPr sz="2900" b="1">
                <a:solidFill>
                  <a:srgbClr val="FFFF00"/>
                </a:solidFill>
                <a:latin typeface="华文中宋" panose="02010600040101010101" pitchFamily="2" charset="-122"/>
                <a:ea typeface="华文中宋" panose="02010600040101010101" pitchFamily="2" charset="-122"/>
              </a:defRPr>
            </a:lvl9pPr>
          </a:lstStyle>
          <a:p>
            <a:pPr algn="ctr" fontAlgn="base">
              <a:lnSpc>
                <a:spcPct val="120000"/>
              </a:lnSpc>
              <a:spcBef>
                <a:spcPct val="0"/>
              </a:spcBef>
              <a:spcAft>
                <a:spcPct val="0"/>
              </a:spcAft>
              <a:defRPr/>
            </a:pPr>
            <a:r>
              <a:rPr lang="en-US" altLang="zh-CN" sz="7200" spc="600" dirty="0">
                <a:ln w="9525">
                  <a:solidFill>
                    <a:prstClr val="white"/>
                  </a:solidFill>
                  <a:prstDash val="solid"/>
                </a:ln>
                <a:solidFill>
                  <a:srgbClr val="116CB2"/>
                </a:solidFill>
                <a:effectLst>
                  <a:outerShdw blurRad="12700" dist="38100" dir="2700000" algn="tl" rotWithShape="0">
                    <a:srgbClr val="4472C4">
                      <a:lumMod val="60000"/>
                      <a:lumOff val="40000"/>
                    </a:srgbClr>
                  </a:outerShdw>
                </a:effectLst>
                <a:latin typeface="微软雅黑" panose="020B0503020204020204" pitchFamily="34" charset="-122"/>
                <a:ea typeface="微软雅黑" panose="020B0503020204020204" pitchFamily="34" charset="-122"/>
              </a:rPr>
              <a:t>THANKS</a:t>
            </a:r>
            <a:r>
              <a:rPr lang="zh-CN" altLang="en-US" sz="7200" i="1" spc="600" dirty="0">
                <a:ln w="9525">
                  <a:solidFill>
                    <a:prstClr val="white"/>
                  </a:solidFill>
                  <a:prstDash val="solid"/>
                </a:ln>
                <a:solidFill>
                  <a:srgbClr val="116CB2"/>
                </a:solidFill>
                <a:effectLst>
                  <a:outerShdw blurRad="12700" dist="38100" dir="2700000" algn="tl" rotWithShape="0">
                    <a:srgbClr val="4472C4">
                      <a:lumMod val="60000"/>
                      <a:lumOff val="40000"/>
                    </a:srgbClr>
                  </a:outerShdw>
                </a:effectLst>
                <a:latin typeface="微软雅黑" panose="020B0503020204020204" pitchFamily="34" charset="-122"/>
                <a:ea typeface="微软雅黑" panose="020B0503020204020204" pitchFamily="34" charset="-122"/>
              </a:rPr>
              <a:t>！</a:t>
            </a:r>
            <a:endParaRPr lang="en-US" altLang="zh-CN" sz="4800" i="1" spc="600" dirty="0">
              <a:ln w="9525">
                <a:solidFill>
                  <a:prstClr val="white"/>
                </a:solidFill>
                <a:prstDash val="solid"/>
              </a:ln>
              <a:solidFill>
                <a:srgbClr val="116CB2"/>
              </a:solidFill>
              <a:effectLst>
                <a:outerShdw blurRad="12700" dist="38100" dir="2700000" algn="tl" rotWithShape="0">
                  <a:srgbClr val="4472C4">
                    <a:lumMod val="60000"/>
                    <a:lumOff val="40000"/>
                  </a:srgb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4109720" y="6245860"/>
            <a:ext cx="5751830" cy="300990"/>
          </a:xfrm>
          <a:prstGeom prst="rect">
            <a:avLst/>
          </a:prstGeom>
          <a:noFill/>
        </p:spPr>
        <p:txBody>
          <a:bodyPr wrap="square" rtlCol="0">
            <a:noAutofit/>
          </a:bodyPr>
          <a:lstStyle/>
          <a:p>
            <a:r>
              <a:rPr sz="1600" b="1" i="1">
                <a:solidFill>
                  <a:schemeClr val="tx1">
                    <a:lumMod val="50000"/>
                    <a:lumOff val="50000"/>
                  </a:schemeClr>
                </a:solidFill>
                <a:sym typeface="+mn-ea"/>
              </a:rPr>
              <a:t>FDI World Dental Congress 2025 - Oral Presentation</a:t>
            </a:r>
            <a:endParaRPr i="1">
              <a:sym typeface="+mn-ea"/>
            </a:endParaRPr>
          </a:p>
          <a:p>
            <a:endParaRPr lang="zh-CN" altLang="en-US" i="1">
              <a:sym typeface="+mn-ea"/>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6833870" y="916940"/>
            <a:ext cx="5097145" cy="5600065"/>
          </a:xfrm>
          <a:prstGeom prst="rect">
            <a:avLst/>
          </a:prstGeom>
        </p:spPr>
      </p:pic>
      <p:sp>
        <p:nvSpPr>
          <p:cNvPr id="2" name="标题 1"/>
          <p:cNvSpPr>
            <a:spLocks noGrp="1"/>
          </p:cNvSpPr>
          <p:nvPr/>
        </p:nvSpPr>
        <p:spPr>
          <a:xfrm>
            <a:off x="317500" y="274638"/>
            <a:ext cx="10655300" cy="114300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1 </a:t>
            </a:r>
            <a:r>
              <a:rPr>
                <a:sym typeface="+mn-ea"/>
              </a:rPr>
              <a:t>Background</a:t>
            </a:r>
            <a:endParaRPr lang="zh-CN" altLang="en-US" dirty="0"/>
          </a:p>
        </p:txBody>
      </p:sp>
      <p:sp>
        <p:nvSpPr>
          <p:cNvPr id="3" name="内容占位符 2"/>
          <p:cNvSpPr>
            <a:spLocks noGrp="1"/>
          </p:cNvSpPr>
          <p:nvPr/>
        </p:nvSpPr>
        <p:spPr>
          <a:xfrm>
            <a:off x="317500" y="1190625"/>
            <a:ext cx="106553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2000"/>
            </a:pPr>
            <a:r>
              <a:rPr>
                <a:sym typeface="+mn-ea"/>
              </a:rPr>
              <a:t>• </a:t>
            </a:r>
            <a:r>
              <a:rPr b="1">
                <a:sym typeface="+mn-ea"/>
              </a:rPr>
              <a:t>Facial paralysis:</a:t>
            </a:r>
            <a:r>
              <a:rPr lang="en-US" b="1">
                <a:sym typeface="+mn-ea"/>
              </a:rPr>
              <a:t> </a:t>
            </a:r>
            <a:r>
              <a:rPr>
                <a:sym typeface="+mn-ea"/>
              </a:rPr>
              <a:t>significant in oral &amp; maxillofacial surgery</a:t>
            </a:r>
          </a:p>
          <a:p>
            <a:pPr marL="0" indent="0">
              <a:buNone/>
              <a:defRPr sz="2000"/>
            </a:pPr>
            <a:r>
              <a:rPr>
                <a:sym typeface="+mn-ea"/>
              </a:rPr>
              <a:t>• </a:t>
            </a:r>
            <a:r>
              <a:rPr b="1">
                <a:sym typeface="+mn-ea"/>
              </a:rPr>
              <a:t>Current diagnosis:</a:t>
            </a:r>
            <a:r>
              <a:rPr>
                <a:sym typeface="+mn-ea"/>
              </a:rPr>
              <a:t> </a:t>
            </a:r>
          </a:p>
          <a:p>
            <a:pPr marL="0" indent="0">
              <a:buNone/>
              <a:defRPr sz="2000"/>
            </a:pPr>
            <a:r>
              <a:rPr>
                <a:sym typeface="+mn-ea"/>
              </a:rPr>
              <a:t> </a:t>
            </a:r>
            <a:r>
              <a:rPr lang="en-US">
                <a:sym typeface="+mn-ea"/>
              </a:rPr>
              <a:t>  </a:t>
            </a:r>
            <a:r>
              <a:rPr>
                <a:sym typeface="+mn-ea"/>
              </a:rPr>
              <a:t>House-Brackmann scale </a:t>
            </a:r>
            <a:r>
              <a:rPr lang="en-US" altLang="en-US">
                <a:sym typeface="+mn-ea"/>
              </a:rPr>
              <a:t>→</a:t>
            </a:r>
            <a:r>
              <a:rPr>
                <a:sym typeface="+mn-ea"/>
              </a:rPr>
              <a:t>subjective</a:t>
            </a:r>
            <a:r>
              <a:rPr lang="en-US">
                <a:sym typeface="+mn-ea"/>
              </a:rPr>
              <a:t> </a:t>
            </a:r>
            <a:r>
              <a:rPr>
                <a:latin typeface="Arial" panose="020B0604020202020204" pitchFamily="34" charset="0"/>
                <a:sym typeface="Wingdings 2" panose="05020102010507070707" charset="0"/>
              </a:rPr>
              <a:t></a:t>
            </a:r>
            <a:endParaRPr>
              <a:sym typeface="+mn-ea"/>
            </a:endParaRPr>
          </a:p>
          <a:p>
            <a:pPr marL="0" indent="0">
              <a:buNone/>
              <a:defRPr sz="2000"/>
            </a:pPr>
            <a:r>
              <a:rPr lang="en-US">
                <a:sym typeface="+mn-ea"/>
              </a:rPr>
              <a:t>  </a:t>
            </a:r>
            <a:r>
              <a:rPr>
                <a:sym typeface="+mn-ea"/>
              </a:rPr>
              <a:t> Electromyography </a:t>
            </a:r>
            <a:r>
              <a:rPr lang="en-US" altLang="en-US">
                <a:sym typeface="+mn-ea"/>
              </a:rPr>
              <a:t>→</a:t>
            </a:r>
            <a:r>
              <a:rPr>
                <a:sym typeface="+mn-ea"/>
              </a:rPr>
              <a:t> accurate but expensive</a:t>
            </a:r>
            <a:r>
              <a:rPr lang="en-US">
                <a:sym typeface="+mn-ea"/>
              </a:rPr>
              <a:t> </a:t>
            </a:r>
            <a:r>
              <a:rPr>
                <a:latin typeface="Arial" panose="020B0604020202020204" pitchFamily="34" charset="0"/>
                <a:sym typeface="Wingdings 2" panose="05020102010507070707" charset="0"/>
              </a:rPr>
              <a:t></a:t>
            </a:r>
            <a:endParaRPr>
              <a:sym typeface="+mn-ea"/>
            </a:endParaRPr>
          </a:p>
          <a:p>
            <a:pPr marL="0" indent="0">
              <a:buNone/>
              <a:defRPr sz="2000"/>
            </a:pPr>
            <a:r>
              <a:rPr>
                <a:sym typeface="+mn-ea"/>
              </a:rPr>
              <a:t>• </a:t>
            </a:r>
            <a:r>
              <a:rPr b="1">
                <a:sym typeface="+mn-ea"/>
              </a:rPr>
              <a:t>Unmet Need:</a:t>
            </a:r>
            <a:r>
              <a:rPr>
                <a:sym typeface="+mn-ea"/>
              </a:rPr>
              <a:t> </a:t>
            </a:r>
            <a:r>
              <a:rPr>
                <a:solidFill>
                  <a:srgbClr val="C00000"/>
                </a:solidFill>
                <a:sym typeface="+mn-ea"/>
              </a:rPr>
              <a:t>objective, quantifiable, cost-effective diagnostic tool</a:t>
            </a:r>
            <a:endParaRPr>
              <a:sym typeface="+mn-ea"/>
            </a:endParaRPr>
          </a:p>
          <a:p>
            <a:pPr marL="0" indent="0">
              <a:buNone/>
            </a:pPr>
            <a:endParaRPr lang="zh-CN" altLang="en-US" sz="2000" dirty="0"/>
          </a:p>
        </p:txBody>
      </p:sp>
      <p:pic>
        <p:nvPicPr>
          <p:cNvPr id="4" name="图片 3"/>
          <p:cNvPicPr>
            <a:picLocks noChangeAspect="1"/>
          </p:cNvPicPr>
          <p:nvPr/>
        </p:nvPicPr>
        <p:blipFill>
          <a:blip r:embed="rId3"/>
          <a:stretch>
            <a:fillRect/>
          </a:stretch>
        </p:blipFill>
        <p:spPr>
          <a:xfrm>
            <a:off x="471805" y="3357245"/>
            <a:ext cx="6315075" cy="3088005"/>
          </a:xfrm>
          <a:prstGeom prst="rect">
            <a:avLst/>
          </a:prstGeom>
        </p:spPr>
      </p:pic>
      <p:sp>
        <p:nvSpPr>
          <p:cNvPr id="9" name="文本框 8"/>
          <p:cNvSpPr txBox="1"/>
          <p:nvPr/>
        </p:nvSpPr>
        <p:spPr>
          <a:xfrm>
            <a:off x="8727440" y="2773680"/>
            <a:ext cx="324485" cy="471170"/>
          </a:xfrm>
          <a:prstGeom prst="rect">
            <a:avLst/>
          </a:prstGeom>
          <a:noFill/>
        </p:spPr>
        <p:txBody>
          <a:bodyPr wrap="square" rtlCol="0" anchor="t">
            <a:noAutofit/>
          </a:bodyPr>
          <a:lstStyle/>
          <a:p>
            <a:r>
              <a:rPr>
                <a:latin typeface="Arial" panose="020B0604020202020204" pitchFamily="34" charset="0"/>
                <a:sym typeface="Wingdings 2" panose="05020102010507070707" charset="0"/>
              </a:rPr>
              <a:t></a:t>
            </a:r>
            <a:endParaRPr lang="zh-CN" altLang="en-US">
              <a:latin typeface="Arial" panose="020B0604020202020204" pitchFamily="34" charset="0"/>
              <a:sym typeface="Wingdings 2" panose="05020102010507070707" charset="0"/>
            </a:endParaRPr>
          </a:p>
        </p:txBody>
      </p:sp>
      <p:sp>
        <p:nvSpPr>
          <p:cNvPr id="10" name="文本框 9"/>
          <p:cNvSpPr txBox="1"/>
          <p:nvPr/>
        </p:nvSpPr>
        <p:spPr>
          <a:xfrm>
            <a:off x="2072640" y="6381115"/>
            <a:ext cx="3148330" cy="337185"/>
          </a:xfrm>
          <a:prstGeom prst="rect">
            <a:avLst/>
          </a:prstGeom>
          <a:noFill/>
        </p:spPr>
        <p:txBody>
          <a:bodyPr wrap="square" rtlCol="0">
            <a:spAutoFit/>
          </a:bodyPr>
          <a:lstStyle/>
          <a:p>
            <a:r>
              <a:rPr lang="en-US" altLang="zh-CN" sz="1600" b="1">
                <a:sym typeface="+mn-ea"/>
              </a:rPr>
              <a:t>House-Brackmann scale</a:t>
            </a:r>
            <a:endParaRPr lang="en-US" altLang="zh-CN" sz="1600" b="1"/>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317500" y="274638"/>
            <a:ext cx="10655300" cy="114300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a:t>
            </a:r>
            <a:r>
              <a:rPr lang="en-US" altLang="zh-CN" dirty="0"/>
              <a:t>2 Research Aim</a:t>
            </a:r>
          </a:p>
        </p:txBody>
      </p:sp>
      <p:sp>
        <p:nvSpPr>
          <p:cNvPr id="3" name="内容占位符 2"/>
          <p:cNvSpPr>
            <a:spLocks noGrp="1"/>
          </p:cNvSpPr>
          <p:nvPr/>
        </p:nvSpPr>
        <p:spPr>
          <a:xfrm>
            <a:off x="317500" y="1190625"/>
            <a:ext cx="11436350" cy="18992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2000"/>
            </a:pPr>
            <a:r>
              <a:rPr>
                <a:sym typeface="+mn-ea"/>
              </a:rPr>
              <a:t>• </a:t>
            </a:r>
            <a:r>
              <a:rPr b="1">
                <a:sym typeface="+mn-ea"/>
              </a:rPr>
              <a:t>Develop DAFEST</a:t>
            </a:r>
          </a:p>
          <a:p>
            <a:pPr marL="0" indent="0">
              <a:buNone/>
              <a:defRPr sz="2000"/>
            </a:pPr>
            <a:r>
              <a:rPr b="1">
                <a:sym typeface="+mn-ea"/>
              </a:rPr>
              <a:t> </a:t>
            </a:r>
            <a:r>
              <a:rPr lang="en-US" b="1">
                <a:sym typeface="+mn-ea"/>
              </a:rPr>
              <a:t>  </a:t>
            </a:r>
            <a:r>
              <a:rPr lang="en-US" altLang="en-US">
                <a:sym typeface="+mn-ea"/>
              </a:rPr>
              <a:t>→</a:t>
            </a:r>
            <a:r>
              <a:rPr>
                <a:sym typeface="+mn-ea"/>
              </a:rPr>
              <a:t> Dynamic Acoustic-based Facial paralysis diagnosis</a:t>
            </a:r>
            <a:r>
              <a:rPr lang="en-US">
                <a:sym typeface="+mn-ea"/>
              </a:rPr>
              <a:t> </a:t>
            </a:r>
            <a:r>
              <a:rPr>
                <a:sym typeface="+mn-ea"/>
              </a:rPr>
              <a:t>Early</a:t>
            </a:r>
            <a:r>
              <a:rPr lang="en-US">
                <a:sym typeface="+mn-ea"/>
              </a:rPr>
              <a:t> </a:t>
            </a:r>
            <a:r>
              <a:rPr>
                <a:sym typeface="+mn-ea"/>
              </a:rPr>
              <a:t>Screening &amp; Treatment System</a:t>
            </a:r>
            <a:endParaRPr b="1">
              <a:sym typeface="+mn-ea"/>
            </a:endParaRPr>
          </a:p>
          <a:p>
            <a:pPr>
              <a:defRPr sz="2000"/>
            </a:pPr>
            <a:r>
              <a:rPr b="1">
                <a:sym typeface="+mn-ea"/>
              </a:rPr>
              <a:t>Based on intelligent speech analysis</a:t>
            </a:r>
            <a:r>
              <a:rPr lang="en-US" altLang="zh-CN">
                <a:sym typeface="+mn-ea"/>
              </a:rPr>
              <a:t> </a:t>
            </a:r>
          </a:p>
          <a:p>
            <a:pPr marL="0" indent="0">
              <a:buNone/>
              <a:defRPr sz="2000"/>
            </a:pPr>
            <a:r>
              <a:rPr lang="en-US" altLang="en-US">
                <a:sym typeface="+mn-ea"/>
              </a:rPr>
              <a:t>   →</a:t>
            </a:r>
            <a:r>
              <a:rPr>
                <a:sym typeface="+mn-ea"/>
              </a:rPr>
              <a:t>Provide </a:t>
            </a:r>
            <a:r>
              <a:rPr sz="2400" i="1">
                <a:solidFill>
                  <a:srgbClr val="C00000"/>
                </a:solidFill>
                <a:sym typeface="+mn-ea"/>
              </a:rPr>
              <a:t>objective</a:t>
            </a:r>
            <a:r>
              <a:rPr sz="2400">
                <a:sym typeface="+mn-ea"/>
              </a:rPr>
              <a:t>, </a:t>
            </a:r>
            <a:r>
              <a:rPr sz="2400" i="1">
                <a:solidFill>
                  <a:srgbClr val="C00000"/>
                </a:solidFill>
                <a:sym typeface="+mn-ea"/>
              </a:rPr>
              <a:t>interpretable</a:t>
            </a:r>
            <a:r>
              <a:rPr sz="2400">
                <a:sym typeface="+mn-ea"/>
              </a:rPr>
              <a:t>, </a:t>
            </a:r>
            <a:r>
              <a:rPr sz="2400" i="1">
                <a:solidFill>
                  <a:srgbClr val="C00000"/>
                </a:solidFill>
                <a:sym typeface="+mn-ea"/>
              </a:rPr>
              <a:t>AI-driven</a:t>
            </a:r>
            <a:r>
              <a:rPr sz="2400">
                <a:sym typeface="+mn-ea"/>
              </a:rPr>
              <a:t> </a:t>
            </a:r>
            <a:r>
              <a:rPr>
                <a:sym typeface="+mn-ea"/>
              </a:rPr>
              <a:t>evaluation</a:t>
            </a:r>
          </a:p>
          <a:p>
            <a:pPr marL="0" indent="0">
              <a:buNone/>
              <a:defRPr sz="2000"/>
            </a:pPr>
            <a:endParaRPr lang="zh-CN" altLang="en-US" sz="2000" dirty="0"/>
          </a:p>
        </p:txBody>
      </p:sp>
      <p:pic>
        <p:nvPicPr>
          <p:cNvPr id="13" name="图片 12"/>
          <p:cNvPicPr>
            <a:picLocks noChangeAspect="1"/>
          </p:cNvPicPr>
          <p:nvPr/>
        </p:nvPicPr>
        <p:blipFill>
          <a:blip r:embed="rId2"/>
          <a:stretch>
            <a:fillRect/>
          </a:stretch>
        </p:blipFill>
        <p:spPr>
          <a:xfrm>
            <a:off x="654050" y="2856230"/>
            <a:ext cx="10763250" cy="2120900"/>
          </a:xfrm>
          <a:prstGeom prst="rect">
            <a:avLst/>
          </a:prstGeom>
        </p:spPr>
      </p:pic>
      <p:pic>
        <p:nvPicPr>
          <p:cNvPr id="14" name="图片 13"/>
          <p:cNvPicPr>
            <a:picLocks noChangeAspect="1"/>
          </p:cNvPicPr>
          <p:nvPr/>
        </p:nvPicPr>
        <p:blipFill>
          <a:blip r:embed="rId3"/>
          <a:srcRect l="8568" t="10849" r="6200" b="15169"/>
          <a:stretch>
            <a:fillRect/>
          </a:stretch>
        </p:blipFill>
        <p:spPr>
          <a:xfrm>
            <a:off x="811530" y="4889500"/>
            <a:ext cx="2994025" cy="956945"/>
          </a:xfrm>
          <a:prstGeom prst="rect">
            <a:avLst/>
          </a:prstGeom>
        </p:spPr>
      </p:pic>
      <p:pic>
        <p:nvPicPr>
          <p:cNvPr id="15" name="图片 14"/>
          <p:cNvPicPr>
            <a:picLocks noChangeAspect="1"/>
          </p:cNvPicPr>
          <p:nvPr/>
        </p:nvPicPr>
        <p:blipFill>
          <a:blip r:embed="rId4"/>
          <a:stretch>
            <a:fillRect/>
          </a:stretch>
        </p:blipFill>
        <p:spPr>
          <a:xfrm>
            <a:off x="5064760" y="4638040"/>
            <a:ext cx="1941195" cy="1808480"/>
          </a:xfrm>
          <a:prstGeom prst="rect">
            <a:avLst/>
          </a:prstGeom>
        </p:spPr>
      </p:pic>
      <p:pic>
        <p:nvPicPr>
          <p:cNvPr id="16" name="图片 15"/>
          <p:cNvPicPr/>
          <p:nvPr/>
        </p:nvPicPr>
        <p:blipFill>
          <a:blip r:embed="rId5"/>
          <a:stretch>
            <a:fillRect/>
          </a:stretch>
        </p:blipFill>
        <p:spPr>
          <a:xfrm>
            <a:off x="8820785" y="4765040"/>
            <a:ext cx="1806575" cy="1784350"/>
          </a:xfrm>
          <a:prstGeom prst="rect">
            <a:avLst/>
          </a:prstGeom>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56210" y="274638"/>
            <a:ext cx="10655300" cy="114300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a:t>
            </a:r>
            <a:r>
              <a:rPr lang="en-US" altLang="zh-CN" dirty="0">
                <a:sym typeface="+mn-ea"/>
              </a:rPr>
              <a:t>3 </a:t>
            </a:r>
            <a:r>
              <a:rPr lang="en-US" altLang="zh-CN" dirty="0"/>
              <a:t>Study Design &amp; Participants</a:t>
            </a:r>
          </a:p>
        </p:txBody>
      </p:sp>
      <p:sp>
        <p:nvSpPr>
          <p:cNvPr id="3" name="内容占位符 2"/>
          <p:cNvSpPr>
            <a:spLocks noGrp="1"/>
          </p:cNvSpPr>
          <p:nvPr/>
        </p:nvSpPr>
        <p:spPr>
          <a:xfrm>
            <a:off x="317500" y="1190625"/>
            <a:ext cx="11436350" cy="18992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2000"/>
            </a:pPr>
            <a:r>
              <a:rPr>
                <a:sym typeface="+mn-ea"/>
              </a:rPr>
              <a:t>• Ethics approved</a:t>
            </a:r>
          </a:p>
          <a:p>
            <a:pPr marL="0" indent="0">
              <a:buNone/>
              <a:defRPr sz="2000"/>
            </a:pPr>
            <a:r>
              <a:rPr>
                <a:sym typeface="+mn-ea"/>
              </a:rPr>
              <a:t>• N = 100 idiopathic facial paralysis patients (18–70 yrs)</a:t>
            </a:r>
          </a:p>
          <a:p>
            <a:pPr marL="0" indent="0">
              <a:buNone/>
              <a:defRPr sz="2000"/>
            </a:pPr>
            <a:r>
              <a:rPr>
                <a:sym typeface="+mn-ea"/>
              </a:rPr>
              <a:t>• Age</a:t>
            </a:r>
            <a:r>
              <a:rPr lang="en-US">
                <a:sym typeface="+mn-ea"/>
              </a:rPr>
              <a:t> </a:t>
            </a:r>
            <a:r>
              <a:rPr>
                <a:sym typeface="+mn-ea"/>
              </a:rPr>
              <a:t>and gender</a:t>
            </a:r>
            <a:r>
              <a:rPr lang="en-US">
                <a:sym typeface="+mn-ea"/>
              </a:rPr>
              <a:t> </a:t>
            </a:r>
            <a:r>
              <a:rPr>
                <a:sym typeface="+mn-ea"/>
              </a:rPr>
              <a:t>matched healthy controls</a:t>
            </a:r>
          </a:p>
          <a:p>
            <a:pPr marL="0" indent="0">
              <a:buNone/>
              <a:defRPr sz="2000"/>
            </a:pPr>
            <a:r>
              <a:rPr>
                <a:sym typeface="+mn-ea"/>
              </a:rPr>
              <a:t>• Tailored facial paralysis speech assessment scale</a:t>
            </a:r>
          </a:p>
          <a:p>
            <a:pPr marL="0" indent="0">
              <a:buNone/>
              <a:defRPr sz="2000"/>
            </a:pPr>
            <a:r>
              <a:rPr>
                <a:sym typeface="+mn-ea"/>
              </a:rPr>
              <a:t>• Standardized speech acquisition device</a:t>
            </a:r>
            <a:endParaRPr lang="en-US" altLang="zh-CN" sz="2000" dirty="0"/>
          </a:p>
        </p:txBody>
      </p:sp>
      <p:pic>
        <p:nvPicPr>
          <p:cNvPr id="4" name="图片 3"/>
          <p:cNvPicPr>
            <a:picLocks noChangeAspect="1"/>
          </p:cNvPicPr>
          <p:nvPr/>
        </p:nvPicPr>
        <p:blipFill>
          <a:blip r:embed="rId2"/>
          <a:stretch>
            <a:fillRect/>
          </a:stretch>
        </p:blipFill>
        <p:spPr>
          <a:xfrm>
            <a:off x="245110" y="3869690"/>
            <a:ext cx="3288665" cy="2154555"/>
          </a:xfrm>
          <a:prstGeom prst="rect">
            <a:avLst/>
          </a:prstGeom>
        </p:spPr>
      </p:pic>
      <p:pic>
        <p:nvPicPr>
          <p:cNvPr id="7" name="图片 6"/>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886700" y="1402715"/>
            <a:ext cx="3552825" cy="2656205"/>
          </a:xfrm>
          <a:prstGeom prst="rect">
            <a:avLst/>
          </a:prstGeom>
        </p:spPr>
      </p:pic>
      <p:pic>
        <p:nvPicPr>
          <p:cNvPr id="8" name="图片 7"/>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886700" y="4048125"/>
            <a:ext cx="3552825" cy="2416175"/>
          </a:xfrm>
          <a:prstGeom prst="rect">
            <a:avLst/>
          </a:prstGeom>
        </p:spPr>
      </p:pic>
      <p:pic>
        <p:nvPicPr>
          <p:cNvPr id="10" name="图片 9"/>
          <p:cNvPicPr>
            <a:picLocks noChangeAspect="1"/>
          </p:cNvPicPr>
          <p:nvPr/>
        </p:nvPicPr>
        <p:blipFill>
          <a:blip r:embed="rId5"/>
          <a:stretch>
            <a:fillRect/>
          </a:stretch>
        </p:blipFill>
        <p:spPr>
          <a:xfrm>
            <a:off x="3616325" y="3869690"/>
            <a:ext cx="4081780" cy="2153920"/>
          </a:xfrm>
          <a:prstGeom prst="rect">
            <a:avLst/>
          </a:prstGeom>
        </p:spPr>
      </p:pic>
      <p:sp>
        <p:nvSpPr>
          <p:cNvPr id="9" name="文本框 8"/>
          <p:cNvSpPr txBox="1"/>
          <p:nvPr/>
        </p:nvSpPr>
        <p:spPr>
          <a:xfrm>
            <a:off x="7698105" y="6464300"/>
            <a:ext cx="3806825" cy="337185"/>
          </a:xfrm>
          <a:prstGeom prst="rect">
            <a:avLst/>
          </a:prstGeom>
          <a:noFill/>
        </p:spPr>
        <p:txBody>
          <a:bodyPr wrap="square" rtlCol="0">
            <a:spAutoFit/>
          </a:bodyPr>
          <a:lstStyle/>
          <a:p>
            <a:pPr algn="ctr"/>
            <a:r>
              <a:rPr lang="en-US" altLang="zh-CN" sz="1600" b="1"/>
              <a:t>Tailored scale</a:t>
            </a:r>
          </a:p>
        </p:txBody>
      </p:sp>
      <p:sp>
        <p:nvSpPr>
          <p:cNvPr id="11" name="文本框 10"/>
          <p:cNvSpPr txBox="1"/>
          <p:nvPr/>
        </p:nvSpPr>
        <p:spPr>
          <a:xfrm>
            <a:off x="1407160" y="6096000"/>
            <a:ext cx="5514340" cy="337185"/>
          </a:xfrm>
          <a:prstGeom prst="rect">
            <a:avLst/>
          </a:prstGeom>
          <a:noFill/>
        </p:spPr>
        <p:txBody>
          <a:bodyPr wrap="square" rtlCol="0">
            <a:spAutoFit/>
          </a:bodyPr>
          <a:lstStyle/>
          <a:p>
            <a:r>
              <a:rPr lang="en-US" altLang="zh-CN" sz="1600" b="1"/>
              <a:t>Dedicated voice acquisition equipment</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nvSpPr>
        <p:spPr>
          <a:xfrm>
            <a:off x="-156210" y="518478"/>
            <a:ext cx="10655300" cy="114300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a:t>
            </a:r>
            <a:r>
              <a:rPr lang="en-US" altLang="zh-CN" dirty="0">
                <a:sym typeface="+mn-ea"/>
              </a:rPr>
              <a:t>4 </a:t>
            </a:r>
            <a:r>
              <a:rPr>
                <a:sym typeface="+mn-ea"/>
              </a:rPr>
              <a:t>Data Collection Scheme</a:t>
            </a:r>
            <a:endParaRPr lang="en-US" altLang="zh-CN" dirty="0"/>
          </a:p>
        </p:txBody>
      </p:sp>
      <p:sp>
        <p:nvSpPr>
          <p:cNvPr id="9" name="文本框 8"/>
          <p:cNvSpPr txBox="1"/>
          <p:nvPr/>
        </p:nvSpPr>
        <p:spPr>
          <a:xfrm>
            <a:off x="1252220" y="1661795"/>
            <a:ext cx="8328025" cy="2245360"/>
          </a:xfrm>
          <a:prstGeom prst="rect">
            <a:avLst/>
          </a:prstGeom>
          <a:noFill/>
        </p:spPr>
        <p:txBody>
          <a:bodyPr wrap="square" rtlCol="0" anchor="t">
            <a:spAutoFit/>
          </a:bodyPr>
          <a:lstStyle/>
          <a:p>
            <a:pPr indent="0" fontAlgn="auto">
              <a:lnSpc>
                <a:spcPct val="150000"/>
              </a:lnSpc>
              <a:buFont typeface="Arial" panose="020B0604020202020204" pitchFamily="34" charset="0"/>
              <a:buNone/>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a:solidFill>
                  <a:schemeClr val="tx1">
                    <a:lumMod val="65000"/>
                    <a:lumOff val="35000"/>
                  </a:schemeClr>
                </a:solidFill>
                <a:latin typeface="微软雅黑" panose="020B0503020204020204" pitchFamily="34" charset="-122"/>
                <a:ea typeface="微软雅黑" panose="020B0503020204020204" pitchFamily="34" charset="-122"/>
                <a:sym typeface="+mn-ea"/>
              </a:rPr>
              <a:t>High-fidelity speech recording device</a:t>
            </a:r>
          </a:p>
          <a:p>
            <a:pPr indent="0" fontAlgn="auto">
              <a:lnSpc>
                <a:spcPct val="150000"/>
              </a:lnSpc>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 Tasks: sustained vowels, syllables, connected speech</a:t>
            </a:r>
          </a:p>
          <a:p>
            <a:pPr indent="0" fontAlgn="auto">
              <a:lnSpc>
                <a:spcPct val="150000"/>
              </a:lnSpc>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 Standardized quiet environment</a:t>
            </a:r>
          </a:p>
          <a:p>
            <a:pPr indent="0" fontAlgn="auto">
              <a:lnSpc>
                <a:spcPct val="150000"/>
              </a:lnSpc>
              <a:defRPr sz="2000"/>
            </a:pPr>
            <a:r>
              <a:rPr>
                <a:solidFill>
                  <a:schemeClr val="tx1">
                    <a:lumMod val="65000"/>
                    <a:lumOff val="35000"/>
                  </a:schemeClr>
                </a:solidFill>
                <a:latin typeface="微软雅黑" panose="020B0503020204020204" pitchFamily="34" charset="-122"/>
                <a:ea typeface="微软雅黑" panose="020B0503020204020204" pitchFamily="34" charset="-122"/>
                <a:sym typeface="+mn-ea"/>
              </a:rPr>
              <a:t>• Established first speech biomarker database for facial paralysis</a:t>
            </a:r>
          </a:p>
          <a:p>
            <a:pPr>
              <a:defRPr sz="2000"/>
            </a:pPr>
            <a:endParaRPr>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2"/>
          <a:srcRect b="22645"/>
          <a:stretch>
            <a:fillRect/>
          </a:stretch>
        </p:blipFill>
        <p:spPr>
          <a:xfrm>
            <a:off x="861695" y="3672840"/>
            <a:ext cx="9315450" cy="1986915"/>
          </a:xfrm>
          <a:prstGeom prst="rect">
            <a:avLst/>
          </a:prstGeom>
        </p:spPr>
      </p:pic>
      <p:sp>
        <p:nvSpPr>
          <p:cNvPr id="11" name="文本框 10"/>
          <p:cNvSpPr txBox="1"/>
          <p:nvPr/>
        </p:nvSpPr>
        <p:spPr>
          <a:xfrm>
            <a:off x="894715" y="5699125"/>
            <a:ext cx="2108835" cy="368300"/>
          </a:xfrm>
          <a:prstGeom prst="rect">
            <a:avLst/>
          </a:prstGeom>
          <a:noFill/>
        </p:spPr>
        <p:txBody>
          <a:bodyPr wrap="square" rtlCol="0">
            <a:spAutoFit/>
          </a:bodyPr>
          <a:lstStyle/>
          <a:p>
            <a:r>
              <a:rPr lang="en-US" altLang="zh-CN" b="1"/>
              <a:t>Patients speak</a:t>
            </a:r>
          </a:p>
        </p:txBody>
      </p:sp>
      <p:sp>
        <p:nvSpPr>
          <p:cNvPr id="12" name="文本框 11"/>
          <p:cNvSpPr txBox="1"/>
          <p:nvPr/>
        </p:nvSpPr>
        <p:spPr>
          <a:xfrm>
            <a:off x="3128645" y="5699125"/>
            <a:ext cx="2684145" cy="368300"/>
          </a:xfrm>
          <a:prstGeom prst="rect">
            <a:avLst/>
          </a:prstGeom>
          <a:noFill/>
        </p:spPr>
        <p:txBody>
          <a:bodyPr wrap="square" rtlCol="0">
            <a:spAutoFit/>
          </a:bodyPr>
          <a:lstStyle/>
          <a:p>
            <a:r>
              <a:rPr lang="en-US" altLang="zh-CN" b="1"/>
              <a:t>Equipment Collection</a:t>
            </a:r>
          </a:p>
        </p:txBody>
      </p:sp>
      <p:sp>
        <p:nvSpPr>
          <p:cNvPr id="13" name="文本框 12"/>
          <p:cNvSpPr txBox="1"/>
          <p:nvPr/>
        </p:nvSpPr>
        <p:spPr>
          <a:xfrm>
            <a:off x="6100445" y="5690235"/>
            <a:ext cx="1245235" cy="368300"/>
          </a:xfrm>
          <a:prstGeom prst="rect">
            <a:avLst/>
          </a:prstGeom>
          <a:noFill/>
        </p:spPr>
        <p:txBody>
          <a:bodyPr wrap="square" rtlCol="0">
            <a:spAutoFit/>
          </a:bodyPr>
          <a:lstStyle/>
          <a:p>
            <a:r>
              <a:rPr lang="en-US" altLang="zh-CN" b="1"/>
              <a:t>Database</a:t>
            </a:r>
          </a:p>
        </p:txBody>
      </p:sp>
      <p:sp>
        <p:nvSpPr>
          <p:cNvPr id="14" name="文本框 13"/>
          <p:cNvSpPr txBox="1"/>
          <p:nvPr/>
        </p:nvSpPr>
        <p:spPr>
          <a:xfrm>
            <a:off x="8507730" y="5659755"/>
            <a:ext cx="1841500" cy="368300"/>
          </a:xfrm>
          <a:prstGeom prst="rect">
            <a:avLst/>
          </a:prstGeom>
          <a:noFill/>
        </p:spPr>
        <p:txBody>
          <a:bodyPr wrap="square" rtlCol="0">
            <a:spAutoFit/>
          </a:bodyPr>
          <a:lstStyle/>
          <a:p>
            <a:r>
              <a:rPr lang="en-US" altLang="zh-CN" b="1"/>
              <a:t>AI analytics</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2">
            <a:alphaModFix amt="60000"/>
          </a:blip>
          <a:stretch>
            <a:fillRect/>
          </a:stretch>
        </p:blipFill>
        <p:spPr>
          <a:xfrm>
            <a:off x="9074150" y="0"/>
            <a:ext cx="3117850" cy="6858000"/>
          </a:xfrm>
          <a:prstGeom prst="rect">
            <a:avLst/>
          </a:prstGeom>
        </p:spPr>
      </p:pic>
      <p:pic>
        <p:nvPicPr>
          <p:cNvPr id="15" name="图片 14"/>
          <p:cNvPicPr>
            <a:picLocks noChangeAspect="1"/>
          </p:cNvPicPr>
          <p:nvPr/>
        </p:nvPicPr>
        <p:blipFill>
          <a:blip r:embed="rId3"/>
          <a:srcRect l="23919" t="11042" r="21677" b="9664"/>
          <a:stretch>
            <a:fillRect/>
          </a:stretch>
        </p:blipFill>
        <p:spPr>
          <a:xfrm rot="16200000">
            <a:off x="4490720" y="1859280"/>
            <a:ext cx="4124960" cy="4634230"/>
          </a:xfrm>
          <a:prstGeom prst="rect">
            <a:avLst/>
          </a:prstGeom>
        </p:spPr>
      </p:pic>
      <p:sp>
        <p:nvSpPr>
          <p:cNvPr id="2" name="标题 1"/>
          <p:cNvSpPr>
            <a:spLocks noGrp="1"/>
          </p:cNvSpPr>
          <p:nvPr/>
        </p:nvSpPr>
        <p:spPr>
          <a:xfrm>
            <a:off x="-59690" y="192405"/>
            <a:ext cx="12251690" cy="751205"/>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sz="4000">
                <a:sym typeface="+mn-ea"/>
              </a:rPr>
              <a:t>Part </a:t>
            </a:r>
            <a:r>
              <a:rPr lang="en-US" altLang="zh-CN" sz="4000" dirty="0">
                <a:sym typeface="+mn-ea"/>
              </a:rPr>
              <a:t>5 </a:t>
            </a:r>
            <a:r>
              <a:rPr sz="4000">
                <a:sym typeface="+mn-ea"/>
              </a:rPr>
              <a:t>Analysis Method – Acoustic </a:t>
            </a:r>
          </a:p>
          <a:p>
            <a:pPr algn="ctr"/>
            <a:r>
              <a:rPr sz="4000">
                <a:sym typeface="+mn-ea"/>
              </a:rPr>
              <a:t>Feature</a:t>
            </a:r>
            <a:r>
              <a:rPr lang="en-US" sz="4000">
                <a:sym typeface="+mn-ea"/>
              </a:rPr>
              <a:t> </a:t>
            </a:r>
            <a:r>
              <a:rPr sz="4000">
                <a:sym typeface="+mn-ea"/>
              </a:rPr>
              <a:t>Matrix</a:t>
            </a:r>
          </a:p>
          <a:p>
            <a:pPr algn="ctr"/>
            <a:endParaRPr lang="en-US" altLang="zh-CN" sz="4000" dirty="0"/>
          </a:p>
        </p:txBody>
      </p:sp>
      <p:sp>
        <p:nvSpPr>
          <p:cNvPr id="16" name="文本框 15"/>
          <p:cNvSpPr txBox="1"/>
          <p:nvPr/>
        </p:nvSpPr>
        <p:spPr>
          <a:xfrm>
            <a:off x="332105" y="1605280"/>
            <a:ext cx="2959100" cy="460375"/>
          </a:xfrm>
          <a:prstGeom prst="rect">
            <a:avLst/>
          </a:prstGeom>
          <a:noFill/>
        </p:spPr>
        <p:txBody>
          <a:bodyPr wrap="square" rtlCol="0" anchor="t">
            <a:spAutoFit/>
          </a:bodyPr>
          <a:lstStyle/>
          <a:p>
            <a:pPr>
              <a:defRPr sz="2000"/>
            </a:pPr>
            <a:r>
              <a:rPr sz="2400" b="1">
                <a:solidFill>
                  <a:schemeClr val="accent1">
                    <a:lumMod val="75000"/>
                  </a:schemeClr>
                </a:solidFill>
                <a:latin typeface="Times New Roman" panose="02020603050405020304" charset="0"/>
                <a:cs typeface="Times New Roman" panose="02020603050405020304" charset="0"/>
                <a:sym typeface="+mn-ea"/>
              </a:rPr>
              <a:t>Six key dimensions:</a:t>
            </a:r>
            <a:endParaRPr lang="zh-CN" altLang="en-US" sz="2400" b="1">
              <a:solidFill>
                <a:schemeClr val="accent1">
                  <a:lumMod val="75000"/>
                </a:schemeClr>
              </a:solidFill>
              <a:latin typeface="Times New Roman" panose="02020603050405020304" charset="0"/>
              <a:cs typeface="Times New Roman" panose="02020603050405020304" charset="0"/>
              <a:sym typeface="+mn-ea"/>
            </a:endParaRPr>
          </a:p>
        </p:txBody>
      </p:sp>
      <p:sp>
        <p:nvSpPr>
          <p:cNvPr id="23" name="文本框 22"/>
          <p:cNvSpPr txBox="1"/>
          <p:nvPr/>
        </p:nvSpPr>
        <p:spPr>
          <a:xfrm>
            <a:off x="4077335" y="1664335"/>
            <a:ext cx="1584325" cy="645160"/>
          </a:xfrm>
          <a:prstGeom prst="rect">
            <a:avLst/>
          </a:prstGeom>
          <a:noFill/>
        </p:spPr>
        <p:txBody>
          <a:bodyPr wrap="square" rtlCol="0">
            <a:spAutoFit/>
          </a:bodyPr>
          <a:lstStyle/>
          <a:p>
            <a:r>
              <a:rPr>
                <a:sym typeface="+mn-ea"/>
              </a:rPr>
              <a:t>Fundamental frequency</a:t>
            </a:r>
            <a:endParaRPr lang="zh-CN" altLang="en-US"/>
          </a:p>
        </p:txBody>
      </p:sp>
      <p:sp>
        <p:nvSpPr>
          <p:cNvPr id="24" name="文本框 23"/>
          <p:cNvSpPr txBox="1"/>
          <p:nvPr/>
        </p:nvSpPr>
        <p:spPr>
          <a:xfrm>
            <a:off x="7646035" y="1664335"/>
            <a:ext cx="1553210" cy="645160"/>
          </a:xfrm>
          <a:prstGeom prst="rect">
            <a:avLst/>
          </a:prstGeom>
          <a:noFill/>
        </p:spPr>
        <p:txBody>
          <a:bodyPr wrap="square" rtlCol="0">
            <a:spAutoFit/>
          </a:bodyPr>
          <a:lstStyle/>
          <a:p>
            <a:r>
              <a:rPr>
                <a:sym typeface="+mn-ea"/>
              </a:rPr>
              <a:t>Nasalization degree</a:t>
            </a:r>
            <a:endParaRPr lang="zh-CN" altLang="en-US"/>
          </a:p>
        </p:txBody>
      </p:sp>
      <p:sp>
        <p:nvSpPr>
          <p:cNvPr id="25" name="文本框 24"/>
          <p:cNvSpPr txBox="1"/>
          <p:nvPr/>
        </p:nvSpPr>
        <p:spPr>
          <a:xfrm>
            <a:off x="8810625" y="3837305"/>
            <a:ext cx="1471930" cy="922020"/>
          </a:xfrm>
          <a:prstGeom prst="rect">
            <a:avLst/>
          </a:prstGeom>
          <a:noFill/>
        </p:spPr>
        <p:txBody>
          <a:bodyPr wrap="square" rtlCol="0">
            <a:spAutoFit/>
          </a:bodyPr>
          <a:lstStyle/>
          <a:p>
            <a:r>
              <a:rPr>
                <a:sym typeface="+mn-ea"/>
              </a:rPr>
              <a:t>Formant frequencies</a:t>
            </a:r>
          </a:p>
          <a:p>
            <a:endParaRPr lang="zh-CN" altLang="en-US"/>
          </a:p>
        </p:txBody>
      </p:sp>
      <p:sp>
        <p:nvSpPr>
          <p:cNvPr id="26" name="文本框 25"/>
          <p:cNvSpPr txBox="1"/>
          <p:nvPr/>
        </p:nvSpPr>
        <p:spPr>
          <a:xfrm>
            <a:off x="7285990" y="6247130"/>
            <a:ext cx="1718310" cy="368300"/>
          </a:xfrm>
          <a:prstGeom prst="rect">
            <a:avLst/>
          </a:prstGeom>
          <a:noFill/>
        </p:spPr>
        <p:txBody>
          <a:bodyPr wrap="square" rtlCol="0">
            <a:spAutoFit/>
          </a:bodyPr>
          <a:lstStyle/>
          <a:p>
            <a:r>
              <a:rPr>
                <a:sym typeface="+mn-ea"/>
              </a:rPr>
              <a:t>Speech tempo</a:t>
            </a:r>
            <a:endParaRPr lang="zh-CN" altLang="en-US"/>
          </a:p>
        </p:txBody>
      </p:sp>
      <p:sp>
        <p:nvSpPr>
          <p:cNvPr id="27" name="文本框 26"/>
          <p:cNvSpPr txBox="1"/>
          <p:nvPr/>
        </p:nvSpPr>
        <p:spPr>
          <a:xfrm>
            <a:off x="4404995" y="6238875"/>
            <a:ext cx="1861185" cy="368300"/>
          </a:xfrm>
          <a:prstGeom prst="rect">
            <a:avLst/>
          </a:prstGeom>
          <a:noFill/>
        </p:spPr>
        <p:txBody>
          <a:bodyPr wrap="square" rtlCol="0">
            <a:spAutoFit/>
          </a:bodyPr>
          <a:lstStyle/>
          <a:p>
            <a:r>
              <a:rPr>
                <a:sym typeface="+mn-ea"/>
              </a:rPr>
              <a:t>Pause dynamics</a:t>
            </a:r>
            <a:endParaRPr lang="zh-CN" altLang="en-US"/>
          </a:p>
        </p:txBody>
      </p:sp>
      <p:sp>
        <p:nvSpPr>
          <p:cNvPr id="28" name="文本框 27"/>
          <p:cNvSpPr txBox="1"/>
          <p:nvPr/>
        </p:nvSpPr>
        <p:spPr>
          <a:xfrm>
            <a:off x="2621280" y="3829685"/>
            <a:ext cx="1913890" cy="645160"/>
          </a:xfrm>
          <a:prstGeom prst="rect">
            <a:avLst/>
          </a:prstGeom>
          <a:noFill/>
        </p:spPr>
        <p:txBody>
          <a:bodyPr wrap="square" rtlCol="0">
            <a:spAutoFit/>
          </a:bodyPr>
          <a:lstStyle/>
          <a:p>
            <a:r>
              <a:rPr>
                <a:sym typeface="+mn-ea"/>
              </a:rPr>
              <a:t>Spectrographic signatures</a:t>
            </a: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nvSpPr>
        <p:spPr>
          <a:xfrm>
            <a:off x="-156210" y="518478"/>
            <a:ext cx="10655300" cy="114300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a:t>
            </a:r>
            <a:r>
              <a:rPr lang="en-US" altLang="zh-CN" dirty="0">
                <a:sym typeface="+mn-ea"/>
              </a:rPr>
              <a:t>6 </a:t>
            </a:r>
            <a:r>
              <a:rPr>
                <a:sym typeface="+mn-ea"/>
              </a:rPr>
              <a:t>DAFESTS Workflow</a:t>
            </a:r>
            <a:endParaRPr lang="en-US" altLang="zh-CN" dirty="0"/>
          </a:p>
        </p:txBody>
      </p:sp>
      <p:pic>
        <p:nvPicPr>
          <p:cNvPr id="2" name="图片 1"/>
          <p:cNvPicPr>
            <a:picLocks noChangeAspect="1"/>
          </p:cNvPicPr>
          <p:nvPr/>
        </p:nvPicPr>
        <p:blipFill>
          <a:blip r:embed="rId2"/>
          <a:srcRect t="5134" b="7881"/>
          <a:stretch>
            <a:fillRect/>
          </a:stretch>
        </p:blipFill>
        <p:spPr>
          <a:xfrm>
            <a:off x="2040890" y="3366770"/>
            <a:ext cx="7513320" cy="3055620"/>
          </a:xfrm>
          <a:prstGeom prst="rect">
            <a:avLst/>
          </a:prstGeom>
        </p:spPr>
      </p:pic>
      <p:sp>
        <p:nvSpPr>
          <p:cNvPr id="7" name="矩形 6"/>
          <p:cNvSpPr/>
          <p:nvPr/>
        </p:nvSpPr>
        <p:spPr>
          <a:xfrm>
            <a:off x="2304415" y="5610860"/>
            <a:ext cx="1656715" cy="349885"/>
          </a:xfrm>
          <a:prstGeom prst="rect">
            <a:avLst/>
          </a:prstGeom>
          <a:solidFill>
            <a:srgbClr val="E1E4EA"/>
          </a:solidFill>
          <a:ln>
            <a:solidFill>
              <a:srgbClr val="E2E3E4"/>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p:cNvSpPr/>
          <p:nvPr/>
        </p:nvSpPr>
        <p:spPr>
          <a:xfrm>
            <a:off x="4969510" y="5610860"/>
            <a:ext cx="1656715" cy="349885"/>
          </a:xfrm>
          <a:prstGeom prst="rect">
            <a:avLst/>
          </a:prstGeom>
          <a:solidFill>
            <a:srgbClr val="E1E4EA"/>
          </a:solidFill>
          <a:ln>
            <a:solidFill>
              <a:srgbClr val="E2E3E4"/>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nvSpPr>
        <p:spPr>
          <a:xfrm>
            <a:off x="7634605" y="5387975"/>
            <a:ext cx="1656715" cy="715645"/>
          </a:xfrm>
          <a:prstGeom prst="rect">
            <a:avLst/>
          </a:prstGeom>
          <a:solidFill>
            <a:srgbClr val="E1E4EA"/>
          </a:solidFill>
          <a:ln>
            <a:solidFill>
              <a:srgbClr val="E2E3E4"/>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nvSpPr>
        <p:spPr>
          <a:xfrm>
            <a:off x="1511935" y="1565910"/>
            <a:ext cx="8785860" cy="1753235"/>
          </a:xfrm>
          <a:prstGeom prst="rect">
            <a:avLst/>
          </a:prstGeom>
          <a:noFill/>
        </p:spPr>
        <p:txBody>
          <a:bodyPr wrap="square" rtlCol="0">
            <a:spAutoFit/>
          </a:bodyPr>
          <a:lstStyle/>
          <a:p>
            <a:pPr marL="342900" indent="-342900" fontAlgn="auto">
              <a:lnSpc>
                <a:spcPct val="150000"/>
              </a:lnSpc>
              <a:buFont typeface="Arial" panose="020B0604020202020204" pitchFamily="34" charset="0"/>
              <a:buChar char="•"/>
              <a:defRPr sz="2000"/>
            </a:pPr>
            <a:r>
              <a:rPr sz="2000">
                <a:solidFill>
                  <a:schemeClr val="tx1">
                    <a:lumMod val="65000"/>
                    <a:lumOff val="35000"/>
                  </a:schemeClr>
                </a:solidFill>
                <a:latin typeface="微软雅黑" panose="020B0503020204020204" pitchFamily="34" charset="-122"/>
                <a:ea typeface="微软雅黑" panose="020B0503020204020204" pitchFamily="34" charset="-122"/>
                <a:sym typeface="+mn-ea"/>
              </a:rPr>
              <a:t>Input: Patient speech → AI extracts features</a:t>
            </a:r>
          </a:p>
          <a:p>
            <a:pPr marL="342900" indent="-342900" fontAlgn="auto">
              <a:lnSpc>
                <a:spcPct val="150000"/>
              </a:lnSpc>
              <a:buFont typeface="Arial" panose="020B0604020202020204" pitchFamily="34" charset="0"/>
              <a:buChar char="•"/>
              <a:defRPr sz="2000"/>
            </a:pPr>
            <a:r>
              <a:rPr sz="2000">
                <a:solidFill>
                  <a:schemeClr val="tx1">
                    <a:lumMod val="65000"/>
                    <a:lumOff val="35000"/>
                  </a:schemeClr>
                </a:solidFill>
                <a:latin typeface="微软雅黑" panose="020B0503020204020204" pitchFamily="34" charset="-122"/>
                <a:ea typeface="微软雅黑" panose="020B0503020204020204" pitchFamily="34" charset="-122"/>
                <a:sym typeface="+mn-ea"/>
              </a:rPr>
              <a:t>Feature sensitivity algorithm → anomaly detection</a:t>
            </a:r>
          </a:p>
          <a:p>
            <a:pPr marL="342900" indent="-342900" fontAlgn="auto">
              <a:lnSpc>
                <a:spcPct val="150000"/>
              </a:lnSpc>
              <a:buFont typeface="Arial" panose="020B0604020202020204" pitchFamily="34" charset="0"/>
              <a:buChar char="•"/>
              <a:defRPr sz="2000"/>
            </a:pPr>
            <a:r>
              <a:rPr sz="2000">
                <a:solidFill>
                  <a:schemeClr val="tx1">
                    <a:lumMod val="65000"/>
                    <a:lumOff val="35000"/>
                  </a:schemeClr>
                </a:solidFill>
                <a:latin typeface="微软雅黑" panose="020B0503020204020204" pitchFamily="34" charset="-122"/>
                <a:ea typeface="微软雅黑" panose="020B0503020204020204" pitchFamily="34" charset="-122"/>
                <a:sym typeface="+mn-ea"/>
              </a:rPr>
              <a:t>Output: Early screening, prognostic tracking, treatment evaluation</a:t>
            </a:r>
          </a:p>
          <a:p>
            <a:endParaRPr lang="zh-CN" altLang="en-US"/>
          </a:p>
        </p:txBody>
      </p:sp>
      <p:sp>
        <p:nvSpPr>
          <p:cNvPr id="19" name="文本框 18"/>
          <p:cNvSpPr txBox="1"/>
          <p:nvPr/>
        </p:nvSpPr>
        <p:spPr>
          <a:xfrm>
            <a:off x="2304415" y="5536565"/>
            <a:ext cx="1831340" cy="368300"/>
          </a:xfrm>
          <a:prstGeom prst="rect">
            <a:avLst/>
          </a:prstGeom>
          <a:noFill/>
        </p:spPr>
        <p:txBody>
          <a:bodyPr wrap="square" rtlCol="0">
            <a:spAutoFit/>
          </a:bodyPr>
          <a:lstStyle/>
          <a:p>
            <a:r>
              <a:rPr lang="en-US" altLang="zh-CN" b="1"/>
              <a:t>Speech input</a:t>
            </a:r>
          </a:p>
        </p:txBody>
      </p:sp>
      <p:sp>
        <p:nvSpPr>
          <p:cNvPr id="20" name="文本框 19"/>
          <p:cNvSpPr txBox="1"/>
          <p:nvPr/>
        </p:nvSpPr>
        <p:spPr>
          <a:xfrm>
            <a:off x="4881880" y="5526405"/>
            <a:ext cx="1831340" cy="368300"/>
          </a:xfrm>
          <a:prstGeom prst="rect">
            <a:avLst/>
          </a:prstGeom>
          <a:noFill/>
        </p:spPr>
        <p:txBody>
          <a:bodyPr wrap="square" rtlCol="0">
            <a:spAutoFit/>
          </a:bodyPr>
          <a:lstStyle/>
          <a:p>
            <a:pPr algn="ctr"/>
            <a:r>
              <a:rPr lang="en-US" altLang="zh-CN" b="1"/>
              <a:t>AI model</a:t>
            </a:r>
          </a:p>
        </p:txBody>
      </p:sp>
      <p:sp>
        <p:nvSpPr>
          <p:cNvPr id="21" name="文本框 20"/>
          <p:cNvSpPr txBox="1"/>
          <p:nvPr/>
        </p:nvSpPr>
        <p:spPr>
          <a:xfrm>
            <a:off x="7828915" y="5387975"/>
            <a:ext cx="2468880" cy="645160"/>
          </a:xfrm>
          <a:prstGeom prst="rect">
            <a:avLst/>
          </a:prstGeom>
          <a:noFill/>
        </p:spPr>
        <p:txBody>
          <a:bodyPr wrap="square" rtlCol="0">
            <a:spAutoFit/>
          </a:bodyPr>
          <a:lstStyle/>
          <a:p>
            <a:r>
              <a:rPr lang="en-US" altLang="zh-CN" b="1"/>
              <a:t>Diagnosis/</a:t>
            </a:r>
          </a:p>
          <a:p>
            <a:r>
              <a:rPr lang="en-US" altLang="zh-CN" b="1"/>
              <a:t>Tracking</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56210" y="274638"/>
            <a:ext cx="10655300" cy="114300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a:t>
            </a:r>
            <a:r>
              <a:rPr lang="en-US" altLang="zh-CN" dirty="0">
                <a:sym typeface="+mn-ea"/>
              </a:rPr>
              <a:t>7 </a:t>
            </a:r>
            <a:r>
              <a:rPr>
                <a:sym typeface="+mn-ea"/>
              </a:rPr>
              <a:t>Results</a:t>
            </a:r>
            <a:endParaRPr lang="en-US" altLang="zh-CN" dirty="0"/>
          </a:p>
        </p:txBody>
      </p:sp>
      <p:pic>
        <p:nvPicPr>
          <p:cNvPr id="3" name="图片 2"/>
          <p:cNvPicPr>
            <a:picLocks noChangeAspect="1"/>
          </p:cNvPicPr>
          <p:nvPr/>
        </p:nvPicPr>
        <p:blipFill>
          <a:blip r:embed="rId2"/>
          <a:stretch>
            <a:fillRect/>
          </a:stretch>
        </p:blipFill>
        <p:spPr>
          <a:xfrm>
            <a:off x="529022" y="1518572"/>
            <a:ext cx="5417032" cy="2684547"/>
          </a:xfrm>
          <a:prstGeom prst="rect">
            <a:avLst/>
          </a:prstGeom>
        </p:spPr>
      </p:pic>
      <p:sp>
        <p:nvSpPr>
          <p:cNvPr id="7" name="文本框 6"/>
          <p:cNvSpPr txBox="1"/>
          <p:nvPr/>
        </p:nvSpPr>
        <p:spPr>
          <a:xfrm>
            <a:off x="525145" y="4915535"/>
            <a:ext cx="10769600" cy="1198880"/>
          </a:xfrm>
          <a:prstGeom prst="rect">
            <a:avLst/>
          </a:prstGeom>
          <a:noFill/>
        </p:spPr>
        <p:txBody>
          <a:bodyPr wrap="square">
            <a:spAutoFit/>
          </a:bodyPr>
          <a:lstStyle/>
          <a:p>
            <a:r>
              <a:rPr lang="en-US" altLang="zh-CN" b="1" dirty="0">
                <a:latin typeface="Times New Roman" panose="02020603050405020304" charset="0"/>
                <a:cs typeface="Times New Roman" panose="02020603050405020304" charset="0"/>
              </a:rPr>
              <a:t>Figure 1. Distribution of House–Brackmann (HB) grading in patients with facial paralysis</a:t>
            </a:r>
          </a:p>
          <a:p>
            <a:r>
              <a:rPr lang="en-US" altLang="zh-CN" dirty="0">
                <a:latin typeface="Times New Roman" panose="02020603050405020304" charset="0"/>
                <a:cs typeface="Times New Roman" panose="02020603050405020304" charset="0"/>
              </a:rPr>
              <a:t>A total of 122 patients with idiopathic facial paralysis were evaluated. The distribution shows a predominance of HB grade V (n = 37, 30.3%), followed by grade I (n = 26, 21.3%) and grade III (n = 23, 18.9%). Clinically, approximately one-third of the cases were classified as moderate to severe (HB grade V–VI).</a:t>
            </a:r>
          </a:p>
        </p:txBody>
      </p:sp>
      <p:pic>
        <p:nvPicPr>
          <p:cNvPr id="9" name="图形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0108" y="1365485"/>
            <a:ext cx="4785150" cy="2990719"/>
          </a:xfrm>
          <a:prstGeom prst="rect">
            <a:avLst/>
          </a:prstGeom>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nvSpPr>
        <p:spPr>
          <a:xfrm>
            <a:off x="-156210" y="518478"/>
            <a:ext cx="10655300" cy="1143000"/>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algn="ctr"/>
            <a:r>
              <a:rPr lang="en-US">
                <a:sym typeface="+mn-ea"/>
              </a:rPr>
              <a:t>Part </a:t>
            </a:r>
            <a:r>
              <a:rPr lang="en-US" altLang="zh-CN" dirty="0">
                <a:sym typeface="+mn-ea"/>
              </a:rPr>
              <a:t>7 </a:t>
            </a:r>
            <a:r>
              <a:rPr>
                <a:sym typeface="+mn-ea"/>
              </a:rPr>
              <a:t>Results</a:t>
            </a:r>
            <a:endParaRPr lang="en-US" altLang="zh-CN" dirty="0"/>
          </a:p>
        </p:txBody>
      </p:sp>
      <p:pic>
        <p:nvPicPr>
          <p:cNvPr id="3" name="图片 2"/>
          <p:cNvPicPr>
            <a:picLocks noChangeAspect="1"/>
          </p:cNvPicPr>
          <p:nvPr/>
        </p:nvPicPr>
        <p:blipFill>
          <a:blip r:embed="rId2"/>
          <a:stretch>
            <a:fillRect/>
          </a:stretch>
        </p:blipFill>
        <p:spPr>
          <a:xfrm>
            <a:off x="1104526" y="2195789"/>
            <a:ext cx="9629578" cy="1490373"/>
          </a:xfrm>
          <a:prstGeom prst="rect">
            <a:avLst/>
          </a:prstGeom>
        </p:spPr>
      </p:pic>
      <p:sp>
        <p:nvSpPr>
          <p:cNvPr id="4" name="Rectangle 1"/>
          <p:cNvSpPr>
            <a:spLocks noChangeArrowheads="1"/>
          </p:cNvSpPr>
          <p:nvPr/>
        </p:nvSpPr>
        <p:spPr bwMode="auto">
          <a:xfrm>
            <a:off x="553453" y="4277089"/>
            <a:ext cx="11638547"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Times New Roman" panose="02020603050405020304" charset="0"/>
                <a:cs typeface="Times New Roman" panose="02020603050405020304" charset="0"/>
              </a:rPr>
              <a:t>Figure 2. Diagnostic performance of the proposed intelligent speech analysis model</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charset="0"/>
                <a:cs typeface="Times New Roman" panose="02020603050405020304" charset="0"/>
              </a:rPr>
              <a:t>Five-fold cross-validation demonstrated robust classification performance with recall ≈ 92%, precision ≈ 92%, and F1 score ≈ 92%. Specificity fluctuated between 40%–80% due to class imbalance, with an overall specificity of 72%. The balanced accuracy was 81.9%, suggesting stable discriminative ability despite sample imbalance.</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ovkewx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e7d195523061f1c0205959036996ad55c215b892a7aac5c0B9ADEF7896FB48F2EF97163A2DE1401E1875DEDC438B7864AD24CA23553DBBBD975DAF4CAD4A2592689FFB6CEE59FFA55B2702D0E5EE29CD5D1D50A563851278629EC314470E0649B2D7D26A16247CC349903E44D90586424DFFC8A61802EC4498C53F20D9C708C7F3AD29DDF4BA5C79</_7b1dac89e7d195523061f1c0316ecb71>
</e7d195523061f1c0>
</file>

<file path=customXml/itemProps1.xml><?xml version="1.0" encoding="utf-8"?>
<ds:datastoreItem xmlns:ds="http://schemas.openxmlformats.org/officeDocument/2006/customXml" ds:itemID="{0C9D18C7-26E4-4766-8694-EDE2667C4C71}">
  <ds:schemaRefs/>
</ds:datastoreItem>
</file>

<file path=docProps/app.xml><?xml version="1.0" encoding="utf-8"?>
<Properties xmlns="http://schemas.openxmlformats.org/officeDocument/2006/extended-properties" xmlns:vt="http://schemas.openxmlformats.org/officeDocument/2006/docPropsVTypes">
  <TotalTime>4</TotalTime>
  <Words>740</Words>
  <Application>Microsoft Office PowerPoint</Application>
  <PresentationFormat>宽屏</PresentationFormat>
  <Paragraphs>88</Paragraphs>
  <Slides>15</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等线</vt:lpstr>
      <vt:lpstr>微软雅黑</vt:lpstr>
      <vt:lpstr>Arial</vt:lpstr>
      <vt:lpstr>Calibri</vt:lpstr>
      <vt:lpstr>Times New Roman</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雨昂 陈</cp:lastModifiedBy>
  <cp:revision>1103</cp:revision>
  <cp:lastPrinted>2018-01-29T05:51:00Z</cp:lastPrinted>
  <dcterms:created xsi:type="dcterms:W3CDTF">2017-10-23T03:37:00Z</dcterms:created>
  <dcterms:modified xsi:type="dcterms:W3CDTF">2025-09-24T10:21:07Z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53781F43A67748E5AF3F0C3F83D1AA11_13</vt:lpwstr>
  </property>
  <property fmtid="{D5CDD505-2E9C-101B-9397-08002B2CF9AE}" pid="3" name="KSOProductBuildVer">
    <vt:lpwstr>2052-12.1.0.22089</vt:lpwstr>
  </property>
</Properties>
</file>